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31"/>
  </p:notesMasterIdLst>
  <p:sldIdLst>
    <p:sldId id="265" r:id="rId2"/>
    <p:sldId id="323" r:id="rId3"/>
    <p:sldId id="324" r:id="rId4"/>
    <p:sldId id="311" r:id="rId5"/>
    <p:sldId id="313" r:id="rId6"/>
    <p:sldId id="309" r:id="rId7"/>
    <p:sldId id="310" r:id="rId8"/>
    <p:sldId id="316" r:id="rId9"/>
    <p:sldId id="325" r:id="rId10"/>
    <p:sldId id="287" r:id="rId11"/>
    <p:sldId id="288" r:id="rId12"/>
    <p:sldId id="290" r:id="rId13"/>
    <p:sldId id="338" r:id="rId14"/>
    <p:sldId id="337" r:id="rId15"/>
    <p:sldId id="331" r:id="rId16"/>
    <p:sldId id="339" r:id="rId17"/>
    <p:sldId id="296" r:id="rId18"/>
    <p:sldId id="297" r:id="rId19"/>
    <p:sldId id="328" r:id="rId20"/>
    <p:sldId id="317" r:id="rId21"/>
    <p:sldId id="298" r:id="rId22"/>
    <p:sldId id="318" r:id="rId23"/>
    <p:sldId id="274" r:id="rId24"/>
    <p:sldId id="284" r:id="rId25"/>
    <p:sldId id="321" r:id="rId26"/>
    <p:sldId id="340" r:id="rId27"/>
    <p:sldId id="319" r:id="rId28"/>
    <p:sldId id="334" r:id="rId29"/>
    <p:sldId id="305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>
      <p:cViewPr>
        <p:scale>
          <a:sx n="60" d="100"/>
          <a:sy n="60" d="100"/>
        </p:scale>
        <p:origin x="-1842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6DCC9-B5A9-4967-AFE2-7965436CE3F6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3EB6-583D-4510-9220-B57F7730F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22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3EB6-583D-4510-9220-B57F7730FB0A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757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3EB6-583D-4510-9220-B57F7730FB0A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757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3903-0862-4CD2-B8BB-55B3B26672CE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753D-394B-4C5B-8257-5ED422857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19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3903-0862-4CD2-B8BB-55B3B26672CE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753D-394B-4C5B-8257-5ED422857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22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3903-0862-4CD2-B8BB-55B3B26672CE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753D-394B-4C5B-8257-5ED422857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62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3903-0862-4CD2-B8BB-55B3B26672CE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753D-394B-4C5B-8257-5ED422857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4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3903-0862-4CD2-B8BB-55B3B26672CE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753D-394B-4C5B-8257-5ED422857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14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3903-0862-4CD2-B8BB-55B3B26672CE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753D-394B-4C5B-8257-5ED422857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40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3903-0862-4CD2-B8BB-55B3B26672CE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753D-394B-4C5B-8257-5ED422857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0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3903-0862-4CD2-B8BB-55B3B26672CE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753D-394B-4C5B-8257-5ED422857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54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3903-0862-4CD2-B8BB-55B3B26672CE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753D-394B-4C5B-8257-5ED422857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90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3903-0862-4CD2-B8BB-55B3B26672CE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753D-394B-4C5B-8257-5ED422857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95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3903-0862-4CD2-B8BB-55B3B26672CE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753D-394B-4C5B-8257-5ED422857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5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3903-0862-4CD2-B8BB-55B3B26672CE}" type="datetimeFigureOut">
              <a:rPr lang="pl-PL" smtClean="0"/>
              <a:t>2017-05-05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753D-394B-4C5B-8257-5ED422857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02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784976" cy="194421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Reforma która nie boli.</a:t>
            </a:r>
            <a:b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Czy szpital może być niestraszny?</a:t>
            </a:r>
            <a:endParaRPr lang="pl-PL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byrgielm\AppData\Local\Temp\Szp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8099"/>
            <a:ext cx="1126926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yrgielm\AppData\Local\Temp\Malopol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6" y="6027263"/>
            <a:ext cx="2148302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4355976" y="5661248"/>
            <a:ext cx="4680519" cy="93610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Stanisław 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Kracik</a:t>
            </a:r>
            <a:r>
              <a:rPr lang="pl-PL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Anna 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Depukat</a:t>
            </a:r>
            <a:endParaRPr lang="pl-PL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Szpital </a:t>
            </a:r>
            <a:r>
              <a:rPr lang="pl-PL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Specjalistyczny im. dr. Józefa Babińskiego </a:t>
            </a:r>
          </a:p>
          <a:p>
            <a:pPr algn="l"/>
            <a:r>
              <a:rPr lang="pl-PL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SPZOZ </a:t>
            </a:r>
            <a:r>
              <a:rPr lang="pl-PL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Krakowie</a:t>
            </a:r>
          </a:p>
          <a:p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5" y="2133919"/>
            <a:ext cx="8525189" cy="326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Szpital a model środowiskowy.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rganizacja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opieki psychiatrycznej ulega stopniowym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przemianom.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Odchodzenie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od modelu dużych szpitali psychiatrycznych, położonych najczęściej poza miastem (dominowały na początku XX wieku) do modelu opieki środowiskowej gdzie nacisk kładziony jest na usługi dostępne w lokalnej społeczności pacjenta.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bserwacje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wyników leczenia chorych jak i analizy kosztów opieki zdrowotnej wskazują na konieczność przekształceń  w kierunku opieki środowiskowej.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Koniecznym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wydaje się też przeorganizowanie nieefektywnego i rozproszonego systemu polegającego na udzielaniu pojedynczych, nieskoordynowanych świadczeń. </a:t>
            </a:r>
          </a:p>
        </p:txBody>
      </p:sp>
    </p:spTree>
    <p:extLst>
      <p:ext uri="{BB962C8B-B14F-4D97-AF65-F5344CB8AC3E}">
        <p14:creationId xmlns:p14="http://schemas.microsoft.com/office/powerpoint/2010/main" val="22675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Szpital a model środowiskowy</a:t>
            </a:r>
            <a:r>
              <a:rPr lang="pl-PL" b="1" dirty="0">
                <a:solidFill>
                  <a:srgbClr val="0070C0"/>
                </a:solidFill>
              </a:rPr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Szpital Specjalistyczny im. dr. J. Babińskiego SPZOZ w Krakowie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jest jednostką, która stopniowo od wielu lat realizuje przekształcanie w kierunku kompleksowej oferty leczniczo-terapeutycznej w ramach tworzonych funkcjonalnych CZP.</a:t>
            </a:r>
          </a:p>
        </p:txBody>
      </p:sp>
    </p:spTree>
    <p:extLst>
      <p:ext uri="{BB962C8B-B14F-4D97-AF65-F5344CB8AC3E}">
        <p14:creationId xmlns:p14="http://schemas.microsoft.com/office/powerpoint/2010/main" val="22381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Szpital a model środowiskowy</a:t>
            </a:r>
            <a:r>
              <a:rPr lang="pl-PL" b="1" dirty="0">
                <a:solidFill>
                  <a:srgbClr val="0070C0"/>
                </a:solidFill>
              </a:rPr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353347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ostatnich latach Szpital Babińskiego ulega dynamicznym przekształceniom w kierunku rozwoju środowiskowej, ambulatoryjnej, dziennej oraz specjalistycznej opieki psychiatrycznej, jednocześnie ograniczając liczbę łóżek 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oddziałach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ogólnopsychiatrycznych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oraz skracając długość pobytu. </a:t>
            </a:r>
          </a:p>
        </p:txBody>
      </p:sp>
    </p:spTree>
    <p:extLst>
      <p:ext uri="{BB962C8B-B14F-4D97-AF65-F5344CB8AC3E}">
        <p14:creationId xmlns:p14="http://schemas.microsoft.com/office/powerpoint/2010/main" val="24375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Zmiany struktury organizacyjnej Szpitala Babińskiego                    w latach 2009-2017</a:t>
            </a:r>
            <a:endParaRPr lang="pl-P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18650"/>
              </p:ext>
            </p:extLst>
          </p:nvPr>
        </p:nvGraphicFramePr>
        <p:xfrm>
          <a:off x="467544" y="17346"/>
          <a:ext cx="8352928" cy="64125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84569"/>
                <a:gridCol w="617465"/>
                <a:gridCol w="617465"/>
                <a:gridCol w="3833429"/>
              </a:tblGrid>
              <a:tr h="13375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liczba łóżek </a:t>
                      </a:r>
                      <a:br>
                        <a:rPr lang="pl-PL" sz="1000" u="none" strike="noStrike" dirty="0">
                          <a:effectLst/>
                        </a:rPr>
                      </a:br>
                      <a:r>
                        <a:rPr lang="pl-PL" sz="1000" u="none" strike="noStrike" dirty="0">
                          <a:effectLst/>
                        </a:rPr>
                        <a:t>2009</a:t>
                      </a:r>
                      <a:endParaRPr lang="pl-PL" sz="1000" b="1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liczba łóżek </a:t>
                      </a:r>
                      <a:br>
                        <a:rPr lang="pl-PL" sz="1000" u="none" strike="noStrike" dirty="0">
                          <a:effectLst/>
                        </a:rPr>
                      </a:br>
                      <a:r>
                        <a:rPr lang="pl-PL" sz="1000" u="none" strike="noStrike" dirty="0">
                          <a:effectLst/>
                        </a:rPr>
                        <a:t>2017</a:t>
                      </a:r>
                      <a:endParaRPr lang="pl-PL" sz="1000" b="1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zmiana (przekształcenie)</a:t>
                      </a:r>
                      <a:endParaRPr lang="pl-PL" sz="1000" b="1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24975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ODDZIAŁY OGÓLNOPSYCHIATRYCZNE</a:t>
                      </a:r>
                      <a:endParaRPr lang="pl-PL" sz="1000" b="1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712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Oddział Psychiatryczny Kraków-Nowa Huta I                  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45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0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Oddział Rehabilitacji dla Uzależnionych od substancji Psychoaktywnych ze Współistniejącymi Zaburzeniami Psychicznymi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 Kraków-Krowodrza II                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 Kraków-Nowa Huta II               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 Kraków-Podgórze I                    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 Kraków-Podgórze II                  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 Kraków-Krowodrza I                 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42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42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 Małopolska Południe                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47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 Oddział Psychogeriatryczny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 Oddział Psychogeriatryczny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34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 Oddział Psychogeriatryczny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24975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 Kraków-Śródmieście                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Oddział Psychiatrii Sądowej o Podstawowym Zabezpieczeniu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2372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Razem liczba łóżek ogólnopsychiatrycznych</a:t>
                      </a:r>
                      <a:endParaRPr lang="pl-PL" sz="1000" b="1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486</a:t>
                      </a:r>
                      <a:endParaRPr lang="pl-PL" sz="1000" b="1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274</a:t>
                      </a:r>
                      <a:endParaRPr lang="pl-PL" sz="1000" b="1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zmniejszenie liczby łóżek </a:t>
                      </a:r>
                      <a:r>
                        <a:rPr lang="pl-PL" sz="1000" u="none" strike="noStrike" dirty="0" err="1">
                          <a:effectLst/>
                        </a:rPr>
                        <a:t>ogólnopsychiatrycznych</a:t>
                      </a:r>
                      <a:r>
                        <a:rPr lang="pl-PL" sz="1000" u="none" strike="noStrike" dirty="0">
                          <a:effectLst/>
                        </a:rPr>
                        <a:t> o 212</a:t>
                      </a:r>
                      <a:endParaRPr lang="pl-PL" sz="1000" b="1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24351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ODDZIAŁY PSYCHIATRYCZNE SPECJALISTYCZNE</a:t>
                      </a:r>
                      <a:endParaRPr lang="pl-PL" sz="1000" b="1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 Rehabilitacyjno-Profilaktyczny   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2015 rok - zamknięcie oddziału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 Rehabilitacyjny I                      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36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70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2015 rok - zwiększenie liczby łóżek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 Rehabilitacyjny II                      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19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2016 rok - zwiększenie liczby łóżek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Psychiatryczny Pulmonologiczny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2016 rok - zamknięcie oddziału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2986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Psychiatrii Sądowej o Podstawowym Zabezpieczeniu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2015 rok - otwarcie oddziału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2986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Psychiatrii Sądowej o Wzmocnionym Zabezpieczeniu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2986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Terapii Uzależnionych od Alkoholu, w tym Osób </a:t>
                      </a:r>
                      <a:br>
                        <a:rPr lang="pl-PL" sz="1000" u="none" strike="noStrike">
                          <a:effectLst/>
                        </a:rPr>
                      </a:br>
                      <a:r>
                        <a:rPr lang="pl-PL" sz="1000" u="none" strike="noStrike">
                          <a:effectLst/>
                        </a:rPr>
                        <a:t>z Innymi Dysfunkcjami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92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2014 rok - zwiększenie liczby łóżek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2986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Leczenia Alkoholowych Zespołów Abstynencyjnych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4454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Rehabilitacji dla Uzależnionych od substancji Psychoaktywnych ze Współistniejącymi Zaburzeniami Psychicznymi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2015 rok - otwarcie oddziału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Leczenia Zaburzeń Osobowości i Nerwic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2014 rok - zwiększenie liczby łóżek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Psychogeriatryczny I                                       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75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2012 rok - zwiększenie liczby łóżek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151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Oddział Psychogeriatryczny II                                      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45</a:t>
                      </a:r>
                      <a:endParaRPr lang="pl-PL" sz="1000" b="0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2012 rok - otwarcie oddziału</a:t>
                      </a:r>
                      <a:endParaRPr lang="pl-PL" sz="1000" b="0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29868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Razem liczba łóżek psychiatrycznych specjalistycznych</a:t>
                      </a:r>
                      <a:endParaRPr lang="pl-PL" sz="1000" b="1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331</a:t>
                      </a:r>
                      <a:endParaRPr lang="pl-PL" sz="1000" b="1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516</a:t>
                      </a:r>
                      <a:endParaRPr lang="pl-PL" sz="1000" b="1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zwiększenie liczby łóżek psychiatrycznych </a:t>
                      </a:r>
                      <a:r>
                        <a:rPr lang="pl-PL" sz="1000" u="none" strike="noStrike" dirty="0" smtClean="0">
                          <a:effectLst/>
                        </a:rPr>
                        <a:t>specjalistycznych   </a:t>
                      </a:r>
                      <a:r>
                        <a:rPr lang="pl-PL" sz="1000" u="none" strike="noStrike" dirty="0">
                          <a:effectLst/>
                        </a:rPr>
                        <a:t>o 185</a:t>
                      </a:r>
                      <a:endParaRPr lang="pl-PL" sz="1000" b="1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</a:tr>
              <a:tr h="2435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Ogólna liczba łóżek w Szpitalu</a:t>
                      </a:r>
                      <a:endParaRPr lang="pl-PL" sz="1000" b="1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817</a:t>
                      </a:r>
                      <a:endParaRPr lang="pl-PL" sz="1000" b="1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790</a:t>
                      </a:r>
                      <a:endParaRPr lang="pl-PL" sz="1000" b="1" i="0" u="none" strike="noStrike">
                        <a:effectLst/>
                        <a:latin typeface="Arial CE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1" i="0" u="none" strike="noStrike" dirty="0">
                        <a:effectLst/>
                        <a:latin typeface="Arial CE"/>
                      </a:endParaRPr>
                    </a:p>
                  </a:txBody>
                  <a:tcPr marL="5350" marR="5350" marT="535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8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06891"/>
              </p:ext>
            </p:extLst>
          </p:nvPr>
        </p:nvGraphicFramePr>
        <p:xfrm>
          <a:off x="457200" y="980726"/>
          <a:ext cx="8229600" cy="504056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24305"/>
                <a:gridCol w="681331"/>
                <a:gridCol w="681331"/>
                <a:gridCol w="3242633"/>
              </a:tblGrid>
              <a:tr h="7641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liczba miejsc</a:t>
                      </a:r>
                      <a:br>
                        <a:rPr lang="pl-PL" sz="1100" u="none" strike="noStrike" dirty="0">
                          <a:effectLst/>
                        </a:rPr>
                      </a:br>
                      <a:r>
                        <a:rPr lang="pl-PL" sz="1100" u="none" strike="noStrike" dirty="0">
                          <a:effectLst/>
                        </a:rPr>
                        <a:t>2009</a:t>
                      </a:r>
                      <a:endParaRPr lang="pl-PL" sz="1100" b="1" i="0" u="none" strike="noStrike" dirty="0">
                        <a:effectLst/>
                        <a:latin typeface="Arial CE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liczba miejsc</a:t>
                      </a:r>
                      <a:br>
                        <a:rPr lang="pl-PL" sz="1100" u="none" strike="noStrike" dirty="0">
                          <a:effectLst/>
                        </a:rPr>
                      </a:br>
                      <a:r>
                        <a:rPr lang="pl-PL" sz="1100" u="none" strike="noStrike" dirty="0">
                          <a:effectLst/>
                        </a:rPr>
                        <a:t>2017</a:t>
                      </a:r>
                      <a:endParaRPr lang="pl-PL" sz="1100" b="1" i="0" u="none" strike="noStrike" dirty="0">
                        <a:effectLst/>
                        <a:latin typeface="Arial CE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zmiana (przekształcenie)</a:t>
                      </a:r>
                      <a:endParaRPr lang="pl-PL" sz="1100" b="1" i="0" u="none" strike="noStrike" dirty="0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</a:tr>
              <a:tr h="4826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ODDZIAŁY DZIENNE</a:t>
                      </a:r>
                      <a:endParaRPr lang="pl-PL" sz="1100" b="1" i="0" u="none" strike="noStrike" dirty="0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4963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Dzienny Oddział Psychiatryczny Kraków-Nowa Huta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</a:tr>
              <a:tr h="54963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Dzienny Oddział Psychiatryczny Rehabilitacyjny </a:t>
                      </a:r>
                      <a:br>
                        <a:rPr lang="pl-PL" sz="1100" u="none" strike="noStrike">
                          <a:effectLst/>
                        </a:rPr>
                      </a:br>
                      <a:r>
                        <a:rPr lang="pl-PL" sz="1100" u="none" strike="noStrike">
                          <a:effectLst/>
                        </a:rPr>
                        <a:t>Kraków-Podgórze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25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2015 rok - zwiększenie liczby miejsc</a:t>
                      </a:r>
                      <a:endParaRPr lang="pl-PL" sz="1100" b="0" i="0" u="none" strike="noStrike" dirty="0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</a:tr>
              <a:tr h="54963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Dzienny Oddział Psychiatryczny Rehabilitacyjny </a:t>
                      </a:r>
                      <a:br>
                        <a:rPr lang="pl-PL" sz="1100" u="none" strike="noStrike">
                          <a:effectLst/>
                        </a:rPr>
                      </a:br>
                      <a:r>
                        <a:rPr lang="pl-PL" sz="1100" u="none" strike="noStrike">
                          <a:effectLst/>
                        </a:rPr>
                        <a:t>Kraków-Krowodrza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25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2015 rok - zwiększenie liczby miejsc</a:t>
                      </a:r>
                      <a:endParaRPr lang="pl-PL" sz="1100" b="0" i="0" u="none" strike="noStrike" dirty="0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</a:tr>
              <a:tr h="54963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Dzienny Oddział Terapii Uzależnienia od Alkoholu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15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2016 rok - zamknięcie oddziału</a:t>
                      </a:r>
                      <a:endParaRPr lang="pl-PL" sz="1100" b="0" i="0" u="none" strike="noStrike" dirty="0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</a:tr>
              <a:tr h="54963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Dzienny Oddział Psychiatryczny Rehabilitacyjny </a:t>
                      </a:r>
                      <a:br>
                        <a:rPr lang="pl-PL" sz="1100" u="none" strike="noStrike">
                          <a:effectLst/>
                        </a:rPr>
                      </a:br>
                      <a:r>
                        <a:rPr lang="pl-PL" sz="1100" u="none" strike="noStrike">
                          <a:effectLst/>
                        </a:rPr>
                        <a:t>Dla Podwójnych Diagnoz Kraków-Śródmieście 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25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2015 rok - zwiększenie liczby miejsc</a:t>
                      </a:r>
                      <a:endParaRPr lang="pl-PL" sz="1100" b="0" i="0" u="none" strike="noStrike" dirty="0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</a:tr>
              <a:tr h="54963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Dzienny Oddział Psychiatryczny Rehabilitacyjny Miechów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100" b="0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</a:tr>
              <a:tr h="4960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Razem liczba miejsc w oddziałach dziennych</a:t>
                      </a:r>
                      <a:endParaRPr lang="pl-PL" sz="1100" b="1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75</a:t>
                      </a:r>
                      <a:endParaRPr lang="pl-PL" sz="1100" b="1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115</a:t>
                      </a:r>
                      <a:endParaRPr lang="pl-PL" sz="1100" b="1" i="0" u="none" strike="noStrike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zwiększenie liczby miejsc o 40</a:t>
                      </a:r>
                      <a:endParaRPr lang="pl-PL" sz="1100" b="1" i="0" u="none" strike="noStrike" dirty="0">
                        <a:effectLst/>
                        <a:latin typeface="Arial CE"/>
                      </a:endParaRPr>
                    </a:p>
                  </a:txBody>
                  <a:tcPr marL="9467" marR="9467" marT="946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6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5592"/>
              </p:ext>
            </p:extLst>
          </p:nvPr>
        </p:nvGraphicFramePr>
        <p:xfrm>
          <a:off x="1259632" y="692697"/>
          <a:ext cx="7128792" cy="54334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48058"/>
                <a:gridCol w="1380734"/>
              </a:tblGrid>
              <a:tr h="3449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LECZNICTWO AMBULATORYJNE</a:t>
                      </a:r>
                      <a:endParaRPr lang="pl-PL" sz="1200" b="1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498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Poradnie</a:t>
                      </a:r>
                      <a:endParaRPr lang="pl-PL" sz="1200" b="1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data powstania</a:t>
                      </a:r>
                      <a:endParaRPr lang="pl-PL" sz="1200" b="1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2581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Poradnia dla Osób z Problemami Alkoholowymi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2003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06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Poradnia Zdrowia Psychicznego Kraków-</a:t>
                      </a:r>
                      <a:r>
                        <a:rPr lang="pl-PL" sz="1200" u="none" strike="noStrike" dirty="0" err="1">
                          <a:effectLst/>
                        </a:rPr>
                        <a:t>Krowodrza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2003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06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Poradnia Zdrowia Psychicznego Kraków-Nowa Huta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2003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06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Poradnia Zdrowia Psychicznego Kraków-Podgórze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2008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06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Poradnia Terapii w Ramach Środka Zabezpieczającego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2017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5456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Zespoły Leczenia Środowiskowego</a:t>
                      </a:r>
                      <a:endParaRPr lang="pl-PL" sz="1200" b="1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data powstania</a:t>
                      </a:r>
                      <a:endParaRPr lang="pl-PL" sz="1200" b="1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06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Zespół Leczenia Środowiskowego Kraków-Śródmieście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2003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06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Zespół Leczenia Środowiskowego Kraków-Krowodrza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2003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06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Zespół Leczenia Środowiskowego Kraków-Podgórze I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2003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06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Zespół Leczenia Środowiskowego Kraków-Nowa Huta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2007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06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Zespół Leczenia Środowiskowego Wieliczka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2012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06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Zespół Leczenia Środowiskowego Skawina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2012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06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Zespół Leczenia Środowiskowego Kraków-Podgórze II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2012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06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Zespół Leczenia Środowiskowego Miechów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2013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  <a:tr h="38331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Zespół Leczenia Środowiskowego Myślenice</a:t>
                      </a:r>
                      <a:endParaRPr lang="pl-PL" sz="1200" b="0" i="0" u="none" strike="noStrike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2017</a:t>
                      </a:r>
                      <a:endParaRPr lang="pl-PL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7982" marR="7982" marT="79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7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Efekty </a:t>
            </a:r>
            <a:r>
              <a:rPr lang="pl-PL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zmian w strukturze organizacyjnej Szpitala </a:t>
            </a:r>
            <a:br>
              <a:rPr lang="pl-PL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Babińskiego w latach 2009-2016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56084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4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Efekty zmian w strukturze organizacyjnej Szpitala </a:t>
            </a:r>
            <a:br>
              <a:rPr lang="pl-PL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Babińskiego w latach </a:t>
            </a:r>
            <a:r>
              <a:rPr lang="pl-PL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2009-2016</a:t>
            </a:r>
            <a:br>
              <a:rPr lang="pl-PL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Opieką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środowiskową objęto pacjentów ze wskazanych na mapie poniżej obszarów województwa. </a:t>
            </a:r>
          </a:p>
        </p:txBody>
      </p:sp>
      <p:pic>
        <p:nvPicPr>
          <p:cNvPr id="4" name="Symbol zastępczy zawartości 3" descr="C:\Users\byrgielm\Desktop\mapa ZL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698477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8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Lokalizacja Zespołów Leczenia Środowiskowego prowadzonych przez Szpital Babińskiego w Krakowie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258955" y="4077072"/>
            <a:ext cx="1080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3059832" y="39330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79290"/>
            <a:ext cx="6028271" cy="512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9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Reforma która nie boli</a:t>
            </a:r>
            <a: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Czy </a:t>
            </a:r>
            <a:r>
              <a:rPr lang="pl-PL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szpital może być niestraszny?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2479"/>
            <a:ext cx="7704856" cy="535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3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" y="188640"/>
            <a:ext cx="9144000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1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pl-PL" sz="3100" b="1" dirty="0" smtClean="0">
                <a:solidFill>
                  <a:srgbClr val="0070C0"/>
                </a:solidFill>
              </a:rPr>
              <a:t>Efekty </a:t>
            </a:r>
            <a:r>
              <a:rPr lang="pl-PL" sz="3100" b="1" dirty="0">
                <a:solidFill>
                  <a:srgbClr val="0070C0"/>
                </a:solidFill>
              </a:rPr>
              <a:t>zmian w </a:t>
            </a:r>
            <a:r>
              <a:rPr lang="pl-PL" sz="3100" b="1" dirty="0" smtClean="0">
                <a:solidFill>
                  <a:srgbClr val="0070C0"/>
                </a:solidFill>
              </a:rPr>
              <a:t>strukturze organizacyjnej Szpitala </a:t>
            </a:r>
            <a:br>
              <a:rPr lang="pl-PL" sz="3100" b="1" dirty="0" smtClean="0">
                <a:solidFill>
                  <a:srgbClr val="0070C0"/>
                </a:solidFill>
              </a:rPr>
            </a:br>
            <a:r>
              <a:rPr lang="pl-PL" sz="3100" b="1" dirty="0" smtClean="0">
                <a:solidFill>
                  <a:srgbClr val="0070C0"/>
                </a:solidFill>
              </a:rPr>
              <a:t>Babińskiego w latach 2009-2016</a:t>
            </a:r>
            <a:br>
              <a:rPr lang="pl-PL" sz="3100" b="1" dirty="0" smtClean="0">
                <a:solidFill>
                  <a:srgbClr val="0070C0"/>
                </a:solidFill>
              </a:rPr>
            </a:br>
            <a:r>
              <a:rPr lang="pl-PL" sz="3100" b="1" dirty="0" smtClean="0">
                <a:solidFill>
                  <a:srgbClr val="0070C0"/>
                </a:solidFill>
              </a:rPr>
              <a:t/>
            </a:r>
            <a:br>
              <a:rPr lang="pl-PL" sz="3100" b="1" dirty="0" smtClean="0">
                <a:solidFill>
                  <a:srgbClr val="0070C0"/>
                </a:solidFill>
              </a:rPr>
            </a:br>
            <a:r>
              <a:rPr lang="pl-PL" sz="3100" b="1" dirty="0" smtClean="0">
                <a:solidFill>
                  <a:srgbClr val="0070C0"/>
                </a:solidFill>
              </a:rPr>
              <a:t/>
            </a:r>
            <a:br>
              <a:rPr lang="pl-PL" sz="3100" b="1" dirty="0" smtClean="0">
                <a:solidFill>
                  <a:srgbClr val="0070C0"/>
                </a:solidFill>
              </a:rPr>
            </a:br>
            <a:r>
              <a:rPr lang="pl-PL" sz="2800" dirty="0" smtClean="0"/>
              <a:t>średnia długość hospitalizacji</a:t>
            </a:r>
            <a:endParaRPr lang="pl-PL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12068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9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70C0"/>
                </a:solidFill>
              </a:rPr>
              <a:t>CO DALEJ???</a:t>
            </a:r>
            <a:endParaRPr lang="pl-PL" sz="60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816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9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96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Maciej Bóbr\Desktop\Msaciej Bóbr\foto szpitala\p. Bargieła - wysoka jakośc\JPEG wglądówki\_DSC9881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14198" cy="456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/>
          </p:cNvSpPr>
          <p:nvPr/>
        </p:nvSpPr>
        <p:spPr>
          <a:xfrm>
            <a:off x="395536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2"/>
          <a:stretch/>
        </p:blipFill>
        <p:spPr bwMode="auto">
          <a:xfrm>
            <a:off x="395536" y="1268760"/>
            <a:ext cx="4190826" cy="5273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69" y="1412776"/>
            <a:ext cx="4156445" cy="3817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b="1" smtClean="0">
                <a:solidFill>
                  <a:srgbClr val="0070C0"/>
                </a:solidFill>
              </a:rPr>
              <a:t>CO DALEJ???</a:t>
            </a:r>
            <a:endParaRPr lang="pl-PL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/>
          </p:cNvSpPr>
          <p:nvPr/>
        </p:nvSpPr>
        <p:spPr>
          <a:xfrm>
            <a:off x="395536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latin typeface="Calibri" panose="020F050202020403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8" y="899592"/>
            <a:ext cx="4200525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8150"/>
            <a:ext cx="3837112" cy="284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573016"/>
            <a:ext cx="378269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48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 DALEJ???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Ośrodek Edukacji, Badań i Rozwoju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Innowacje w leczeniu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Profilaktyka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Edukacja i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destygmatyzacja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np.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„Dwa dni dla głowy”</a:t>
            </a:r>
          </a:p>
          <a:p>
            <a:pPr marL="0" indent="0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F0"/>
                </a:solidFill>
              </a:rPr>
              <a:t>PRACA ???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Maciej Bóbr\Desktop\Msaciej Bóbr\foto szpitala\p. Bargieła - wysoka jakośc\JPEG wglądówki\_DSC9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3"/>
            <a:ext cx="842493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35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Reportaż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uczennic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gimnazjum. </a:t>
            </a:r>
            <a:endParaRPr lang="pl-P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72608"/>
          </a:xfrm>
        </p:spPr>
        <p:txBody>
          <a:bodyPr>
            <a:noAutofit/>
          </a:bodyPr>
          <a:lstStyle/>
          <a:p>
            <a:r>
              <a:rPr lang="pl-PL" sz="1900" dirty="0">
                <a:latin typeface="Times New Roman" pitchFamily="18" charset="0"/>
                <a:cs typeface="Times New Roman" pitchFamily="18" charset="0"/>
              </a:rPr>
              <a:t>Na początku byłyśmy trochę przestraszone, ale i ciekawe, jaki tryb życia prowadzą ludzie psychicznie chorzy. Myślałyśmy, że Kobierzyn jest miejscem jak z horrorów. Wyobrażałyśmy sobie, że sam budynek przypomina więzienie, do którego nie ma wstępu. Jednak rzeczywistość okazała się zupełnie inna. Na miejscu zobaczyliśmy piękny dworek i budynki z ogrodami. Cały teren jest zabytkowym kompleksem szpitalno-parkowym zaprojektowanym (nie bez znaczenia) w kształt motyla. </a:t>
            </a:r>
            <a:br>
              <a:rPr lang="pl-PL" sz="1900" dirty="0">
                <a:latin typeface="Times New Roman" pitchFamily="18" charset="0"/>
                <a:cs typeface="Times New Roman" pitchFamily="18" charset="0"/>
              </a:rPr>
            </a:b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Pacjenci</a:t>
            </a:r>
            <a:r>
              <a:rPr lang="pl-PL" sz="1900" dirty="0">
                <a:latin typeface="Times New Roman" pitchFamily="18" charset="0"/>
                <a:cs typeface="Times New Roman" pitchFamily="18" charset="0"/>
              </a:rPr>
              <a:t>, którzy przebywają w szpitalu, mają urozmaicany czas m.in. poprzez zajęcia artystyczne i plastyczne, aktywności fizyczne i czytelnicze. Mają również możliwość skorzystania z kafejki komputerowej oraz spędzają czas na świeżym powietrzu przechadzając się po malowniczych alejkach kompleksu. Udało nam się porozmawiać z niektórymi pacjentami. Okazali się oni bardzo sympatycznymi i wrażliwymi ludźmi. </a:t>
            </a:r>
            <a:br>
              <a:rPr lang="pl-PL" sz="1900" dirty="0">
                <a:latin typeface="Times New Roman" pitchFamily="18" charset="0"/>
                <a:cs typeface="Times New Roman" pitchFamily="18" charset="0"/>
              </a:rPr>
            </a:b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Zobaczyliśmy </a:t>
            </a:r>
            <a:r>
              <a:rPr lang="pl-PL" sz="1900" dirty="0">
                <a:latin typeface="Times New Roman" pitchFamily="18" charset="0"/>
                <a:cs typeface="Times New Roman" pitchFamily="18" charset="0"/>
              </a:rPr>
              <a:t>fascynującą wystawę Uważaj na głowę, która ukazała nam etapy rozwoju choroby psychicznej, krótkie notki i wywiady, w których były zawarte przeżycia osób zmagających się z chorobą. </a:t>
            </a:r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Dzięki </a:t>
            </a:r>
            <a:r>
              <a:rPr lang="pl-PL" sz="1900" dirty="0">
                <a:latin typeface="Times New Roman" pitchFamily="18" charset="0"/>
                <a:cs typeface="Times New Roman" pitchFamily="18" charset="0"/>
              </a:rPr>
              <a:t>temu wyjazdowi zrozumiałyśmy, że nie warto kierować się błędnymi stereotypami. Osoby z zaburzeniami psychicznymi, to często ludzie o większej wrażliwości, którzy borykają się z własnymi problemami, nie umiejąc sobie z nimi samemu poradzić. </a:t>
            </a:r>
          </a:p>
        </p:txBody>
      </p:sp>
    </p:spTree>
    <p:extLst>
      <p:ext uri="{BB962C8B-B14F-4D97-AF65-F5344CB8AC3E}">
        <p14:creationId xmlns:p14="http://schemas.microsoft.com/office/powerpoint/2010/main" val="28626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680520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pl-PL" sz="2400" i="1" dirty="0" smtClean="0">
                <a:solidFill>
                  <a:prstClr val="black"/>
                </a:solidFill>
                <a:ea typeface="+mn-ea"/>
                <a:cs typeface="+mn-cs"/>
              </a:rPr>
              <a:t>	</a:t>
            </a:r>
            <a:br>
              <a:rPr lang="pl-PL" sz="2400" i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Krystyna </a:t>
            </a:r>
            <a:r>
              <a:rPr lang="pl-PL" sz="24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Rożnowska nie zaprasza do lektury łatwej </a:t>
            </a:r>
            <a:r>
              <a:rPr lang="pl-PL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 przyjemnej</a:t>
            </a:r>
            <a:r>
              <a:rPr lang="pl-PL" sz="24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 </a:t>
            </a:r>
            <a:r>
              <a:rPr lang="pl-PL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Reportaże</a:t>
            </a:r>
            <a:r>
              <a:rPr lang="pl-PL" sz="24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jedne powstałe w latach osiemdziesiątych XX wielu i drugie, powstałe trzydzieści lat później, to kalejdoskop obrazów, obrazów często dramatycznych. Przejmujący jest opis hitlerowskiej zbrodni eksterminacji pacjentów psychiatrycznych, bolesne są losy osób chorych zmagających się z własnym cierpieniem i odrzuceniem społecznym</a:t>
            </a:r>
            <a:r>
              <a:rPr lang="pl-PL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pl-PL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Ale </a:t>
            </a:r>
            <a:r>
              <a:rPr lang="pl-PL" sz="24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są też strony napawające optymizmem: żmudne starania o reformę szpitala, który z miejsca służącego izolacji chorych stopniowo zamienia się w nowoczesny ośrodek kompleksowego leczenia osób z zaburzeniami psychicznymi.  </a:t>
            </a:r>
            <a:br>
              <a:rPr lang="pl-PL" sz="24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7448872" cy="1440160"/>
          </a:xfrm>
        </p:spPr>
        <p:txBody>
          <a:bodyPr>
            <a:noAutofit/>
          </a:bodyPr>
          <a:lstStyle/>
          <a:p>
            <a:pPr algn="r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Prof. dr hab. Bogdan de Barbaro, </a:t>
            </a:r>
            <a:br>
              <a:rPr lang="pl-PL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Recenzja książki Krystyny Rożnowskiej. </a:t>
            </a:r>
            <a:br>
              <a:rPr lang="pl-PL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000" b="1" i="1" dirty="0">
                <a:latin typeface="Times New Roman" pitchFamily="18" charset="0"/>
                <a:cs typeface="Times New Roman" pitchFamily="18" charset="0"/>
              </a:rPr>
              <a:t>Można oszaleć.  Osobliwy świat </a:t>
            </a: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legendarnego szpitala psychiatrycznego  w </a:t>
            </a:r>
            <a:r>
              <a:rPr lang="pl-PL" sz="2000" b="1" i="1" dirty="0">
                <a:latin typeface="Times New Roman" pitchFamily="18" charset="0"/>
                <a:cs typeface="Times New Roman" pitchFamily="18" charset="0"/>
              </a:rPr>
              <a:t>Kobierzynie”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5117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yrgielm\AppData\Local\Temp\Szp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58099"/>
            <a:ext cx="1126926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yrgielm\AppData\Local\Temp\Malopol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6" y="6027263"/>
            <a:ext cx="2148302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899592" y="229829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rgbClr val="0070C0"/>
                </a:solidFill>
              </a:rPr>
              <a:t>Dziękujemy za uwagę!</a:t>
            </a:r>
            <a:endParaRPr lang="pl-PL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8229600" cy="1719064"/>
          </a:xfrm>
        </p:spPr>
        <p:txBody>
          <a:bodyPr>
            <a:normAutofit fontScale="90000"/>
          </a:bodyPr>
          <a:lstStyle/>
          <a:p>
            <a:pPr algn="r"/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Prof. dr hab. Bogdan de Barbaro, </a:t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Recenzja książki Krystyny Rożnowskiej. </a:t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Można </a:t>
            </a:r>
            <a:r>
              <a:rPr lang="pl-PL" sz="2200" b="1" i="1" dirty="0">
                <a:latin typeface="Times New Roman" pitchFamily="18" charset="0"/>
                <a:cs typeface="Times New Roman" pitchFamily="18" charset="0"/>
              </a:rPr>
              <a:t>oszaleć. </a:t>
            </a: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 Osobliwy </a:t>
            </a:r>
            <a:r>
              <a:rPr lang="pl-PL" sz="2200" b="1" i="1" dirty="0">
                <a:latin typeface="Times New Roman" pitchFamily="18" charset="0"/>
                <a:cs typeface="Times New Roman" pitchFamily="18" charset="0"/>
              </a:rPr>
              <a:t>świat legendarnego szpitala psychiatrycznego </a:t>
            </a: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w Kobierzynie”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600" i="1" dirty="0" smtClean="0">
                <a:latin typeface="Times New Roman" pitchFamily="18" charset="0"/>
                <a:cs typeface="Times New Roman" pitchFamily="18" charset="0"/>
              </a:rPr>
              <a:t> Trudno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powiedzieć, kto jest bohaterem tej książki.  Pacjenci szpitala psychiatrycznego? Psychiatrzy?  </a:t>
            </a:r>
            <a:endParaRPr lang="pl-PL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26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może samo miejsce i jego stuletnia historia?  </a:t>
            </a:r>
            <a:endParaRPr lang="pl-PL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2600" i="1" dirty="0" smtClean="0">
                <a:latin typeface="Times New Roman" pitchFamily="18" charset="0"/>
                <a:cs typeface="Times New Roman" pitchFamily="18" charset="0"/>
              </a:rPr>
              <a:t>Dawniej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: Kobierzyn – nazwa-symbol,  azyl dla ludzi Innych, niechcianych, odrzuconych.  </a:t>
            </a:r>
            <a:endParaRPr lang="pl-PL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2600" i="1" dirty="0" smtClean="0">
                <a:latin typeface="Times New Roman" pitchFamily="18" charset="0"/>
                <a:cs typeface="Times New Roman" pitchFamily="18" charset="0"/>
              </a:rPr>
              <a:t>Dziś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:  szpital im. Babińskiego, w którym wprowadzane są nowoczesne metody terapii kompleksowej, a terapia sztuką, psychoterapia grupowa czy terapia zajęciowa to formy stosowane na wielu oddziałach.   </a:t>
            </a:r>
            <a:endParaRPr lang="pl-PL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2600" i="1" dirty="0" smtClean="0">
                <a:latin typeface="Times New Roman" pitchFamily="18" charset="0"/>
                <a:cs typeface="Times New Roman" pitchFamily="18" charset="0"/>
              </a:rPr>
              <a:t>Jest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to więc w pewnym sensie książka o tym, jak zmienia się na przestrzeni stulecia oblicze polskiej psychiatrii.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64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LĘK???</a:t>
            </a:r>
            <a:endParaRPr lang="pl-P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Społeczeństwo od wieków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traktowało szpitale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psychiatryczne jako miejsca, w których przebywają osoby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niebezpieczne dla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otoczenia, gdzie odbywają się niezrozumiałe dla nich eksperymenty 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procedury medyczne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(np. leczenie elektrowstrząsami), gdzie osoba ze stwierdzoną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chorobą psychiczną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 zasadzie nie powraca do społeczeństwa.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Taki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obraz przez wiele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lat prezentowany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był również przez kulturę masową, filmy, dowcipy. </a:t>
            </a:r>
          </a:p>
        </p:txBody>
      </p:sp>
    </p:spTree>
    <p:extLst>
      <p:ext uri="{BB962C8B-B14F-4D97-AF65-F5344CB8AC3E}">
        <p14:creationId xmlns:p14="http://schemas.microsoft.com/office/powerpoint/2010/main" val="13997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OSWOIĆ LĘK???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Trzeba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jasno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powiedzieć, że wiele spośród zdrowych osób obawia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się pacjentów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psychiatrycznych, nie potrafi z nimi rozmawiać, nie nawiązuje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relacji, 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tym samym odsuwa się nie tylko od tych osób, ale przede wszystkim nie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próbuje zrozumieć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istoty ich problemu medycznego i społecznego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Wygodnym jest myślenie, że Ci „inni”, „niebezpieczni” pozamykani są w „tych strasznych” Szpitalach Psychiatrycznych.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Osoby chorujące psychicznie są wśród nas… są wartościowymi członkami społeczeństwa, mogą realizować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większość – jeśli nie wszystkie – zadań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zawodowych, rodzinnych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i towarzyskich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PROBLEM.  CZYJ???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 przypadku zaburzeń psychicznych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kluczowy dla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pacjenta jest nie tylko efekt leczniczy, czysto medyczny, ale też efekt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społeczny, czyli przywrócenie społeczeństwu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tak aby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osoby chorujące mogły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kontynuować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pracę czy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naukę w szkole.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Uzyskanie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tego korzystnego efektu społecznego jest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niejednokrotnie dużo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trudniejsze niż uzyskanie pozytywnych efektów, np. farmakoterapii.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Wymaga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zmian w świadomości najbliższego otoczenia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pacjentów np. ich nauczycieli czy pracodawców.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JAK POMAGAĆ???</a:t>
            </a:r>
            <a:endParaRPr lang="pl-P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acjent często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zdaje sobie sprawę z konieczności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poddania się leczeniu,  jest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świadomy swojego stanu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zdrowia, jednak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istnieją okoliczności, które powodują, że ze względów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społecznych nie podejmuje leczenia.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względy społeczne to np.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dyskryminacja środowiskowa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ostracyzm, uzyskanie niekorzystnego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statusu ale też często lęk przed „strasznym” Szpitalem.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84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Czy szpital może być niestraszny?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Warto pytać!!!</a:t>
            </a:r>
          </a:p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My pytamy przy każdej okazji.</a:t>
            </a:r>
          </a:p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Padają różne odpowiedzi…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le one pomagają nam się zmieniać.</a:t>
            </a:r>
          </a:p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Badania: Subiektywne przeżywanie sytuacji przyjęcia do szpitala.</a:t>
            </a:r>
          </a:p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Projekt: Uważaj na głowę.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Wystawa uważaj na głowę</a:t>
            </a:r>
            <a:endParaRPr lang="pl-PL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698283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2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</TotalTime>
  <Words>1203</Words>
  <Application>Microsoft Office PowerPoint</Application>
  <PresentationFormat>Pokaz na ekranie (4:3)</PresentationFormat>
  <Paragraphs>248</Paragraphs>
  <Slides>29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Reforma która nie boli. Czy szpital może być niestraszny?</vt:lpstr>
      <vt:lpstr>Reforma która nie boli. Czy szpital może być niestraszny?</vt:lpstr>
      <vt:lpstr> Prof. dr hab. Bogdan de Barbaro,  Recenzja książki Krystyny Rożnowskiej.  „Można oszaleć.  Osobliwy świat legendarnego szpitala psychiatrycznego  w Kobierzynie”.    </vt:lpstr>
      <vt:lpstr>LĘK???</vt:lpstr>
      <vt:lpstr>OSWOIĆ LĘK???</vt:lpstr>
      <vt:lpstr>PROBLEM.  CZYJ???</vt:lpstr>
      <vt:lpstr>JAK POMAGAĆ???</vt:lpstr>
      <vt:lpstr>Czy szpital może być niestraszny?</vt:lpstr>
      <vt:lpstr>Wystawa uważaj na głowę</vt:lpstr>
      <vt:lpstr>Szpital a model środowiskowy. </vt:lpstr>
      <vt:lpstr>Szpital a model środowiskowy.</vt:lpstr>
      <vt:lpstr>Szpital a model środowiskowy.</vt:lpstr>
      <vt:lpstr>Zmiany struktury organizacyjnej Szpitala Babińskiego                    w latach 2009-2017</vt:lpstr>
      <vt:lpstr>Prezentacja programu PowerPoint</vt:lpstr>
      <vt:lpstr>Prezentacja programu PowerPoint</vt:lpstr>
      <vt:lpstr>Prezentacja programu PowerPoint</vt:lpstr>
      <vt:lpstr>Efekty zmian w strukturze organizacyjnej Szpitala  Babińskiego w latach 2009-2016</vt:lpstr>
      <vt:lpstr>Efekty zmian w strukturze organizacyjnej Szpitala  Babińskiego w latach 2009-2016 Opieką środowiskową objęto pacjentów ze wskazanych na mapie poniżej obszarów województwa. </vt:lpstr>
      <vt:lpstr>Lokalizacja Zespołów Leczenia Środowiskowego prowadzonych przez Szpital Babińskiego w Krakowie</vt:lpstr>
      <vt:lpstr>Prezentacja programu PowerPoint</vt:lpstr>
      <vt:lpstr>Efekty zmian w strukturze organizacyjnej Szpitala  Babińskiego w latach 2009-2016   średnia długość hospitalizacji</vt:lpstr>
      <vt:lpstr>CO DALEJ???</vt:lpstr>
      <vt:lpstr>Prezentacja programu PowerPoint</vt:lpstr>
      <vt:lpstr>Prezentacja programu PowerPoint</vt:lpstr>
      <vt:lpstr>CO DALEJ???</vt:lpstr>
      <vt:lpstr>PRACA ???</vt:lpstr>
      <vt:lpstr>Reportaż uczennic gimnazjum. </vt:lpstr>
      <vt:lpstr>  Krystyna Rożnowska nie zaprasza do lektury łatwej i przyjemnej.  Reportaże, jedne powstałe w latach osiemdziesiątych XX wielu i drugie, powstałe trzydzieści lat później, to kalejdoskop obrazów, obrazów często dramatycznych. Przejmujący jest opis hitlerowskiej zbrodni eksterminacji pacjentów psychiatrycznych, bolesne są losy osób chorych zmagających się z własnym cierpieniem i odrzuceniem społecznym. Ale są też strony napawające optymizmem: żmudne starania o reformę szpitala, który z miejsca służącego izolacji chorych stopniowo zamienia się w nowoczesny ośrodek kompleksowego leczenia osób z zaburzeniami psychicznymi.   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Szpital Specjalistyczny  im. dr. Józefa Babińskiego SPZOZ w Krakowie wczoraj, dziś, jutro</dc:title>
  <dc:creator>Marta Byrgiel</dc:creator>
  <cp:lastModifiedBy>Maciej Bóbr</cp:lastModifiedBy>
  <cp:revision>206</cp:revision>
  <dcterms:created xsi:type="dcterms:W3CDTF">2015-05-14T06:28:18Z</dcterms:created>
  <dcterms:modified xsi:type="dcterms:W3CDTF">2017-05-05T13:12:35Z</dcterms:modified>
</cp:coreProperties>
</file>