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64" r:id="rId2"/>
    <p:sldId id="457" r:id="rId3"/>
    <p:sldId id="458" r:id="rId4"/>
    <p:sldId id="459" r:id="rId5"/>
    <p:sldId id="423" r:id="rId6"/>
    <p:sldId id="463" r:id="rId7"/>
    <p:sldId id="427" r:id="rId8"/>
    <p:sldId id="425" r:id="rId9"/>
    <p:sldId id="426" r:id="rId10"/>
    <p:sldId id="464" r:id="rId11"/>
    <p:sldId id="434" r:id="rId12"/>
    <p:sldId id="435" r:id="rId13"/>
    <p:sldId id="465" r:id="rId14"/>
    <p:sldId id="438" r:id="rId15"/>
    <p:sldId id="439" r:id="rId16"/>
    <p:sldId id="440" r:id="rId17"/>
    <p:sldId id="445" r:id="rId18"/>
    <p:sldId id="446" r:id="rId19"/>
    <p:sldId id="447" r:id="rId20"/>
    <p:sldId id="448" r:id="rId21"/>
    <p:sldId id="453" r:id="rId22"/>
    <p:sldId id="454" r:id="rId23"/>
    <p:sldId id="466" r:id="rId24"/>
    <p:sldId id="455" r:id="rId25"/>
    <p:sldId id="456" r:id="rId26"/>
    <p:sldId id="467" r:id="rId27"/>
    <p:sldId id="46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9622"/>
    <a:srgbClr val="FFFFFF"/>
    <a:srgbClr val="2597FF"/>
    <a:srgbClr val="D68B1C"/>
    <a:srgbClr val="FF9E1D"/>
    <a:srgbClr val="4F81BD"/>
    <a:srgbClr val="552579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7" autoAdjust="0"/>
    <p:restoredTop sz="94611" autoAdjust="0"/>
  </p:normalViewPr>
  <p:slideViewPr>
    <p:cSldViewPr>
      <p:cViewPr>
        <p:scale>
          <a:sx n="75" d="100"/>
          <a:sy n="75" d="100"/>
        </p:scale>
        <p:origin x="-186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\Documents\konsultant\zestaw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Arkusz1!$B$2:$B$5</c:f>
              <c:numCache>
                <c:formatCode>General</c:formatCode>
                <c:ptCount val="4"/>
                <c:pt idx="0">
                  <c:v>65</c:v>
                </c:pt>
                <c:pt idx="1">
                  <c:v>150</c:v>
                </c:pt>
                <c:pt idx="2">
                  <c:v>260</c:v>
                </c:pt>
                <c:pt idx="3">
                  <c:v>149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448064"/>
        <c:axId val="125339328"/>
      </c:barChart>
      <c:catAx>
        <c:axId val="175448064"/>
        <c:scaling>
          <c:orientation val="minMax"/>
        </c:scaling>
        <c:delete val="0"/>
        <c:axPos val="b"/>
        <c:majorTickMark val="out"/>
        <c:minorTickMark val="none"/>
        <c:tickLblPos val="nextTo"/>
        <c:crossAx val="125339328"/>
        <c:crosses val="autoZero"/>
        <c:auto val="1"/>
        <c:lblAlgn val="ctr"/>
        <c:lblOffset val="100"/>
        <c:noMultiLvlLbl val="0"/>
      </c:catAx>
      <c:valAx>
        <c:axId val="125339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5448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pl-PL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0.32401</cdr:x>
      <cdr:y>0.89965</cdr:y>
    </cdr:from>
    <cdr:to>
      <cdr:x>0.50731</cdr:x>
      <cdr:y>1</cdr:y>
    </cdr:to>
    <cdr:sp macro="" textlink="">
      <cdr:nvSpPr>
        <cdr:cNvPr id="4" name="Pole tekstowe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78279" y="2476500"/>
          <a:ext cx="836295" cy="276225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rot="0" vert="horz" wrap="square" lIns="91440" tIns="45720" rIns="91440" bIns="45720" anchor="t" anchorCtr="0">
          <a:noAutofit/>
        </a:bodyPr>
        <a:lstStyle xmlns:a="http://schemas.openxmlformats.org/drawingml/2006/main"/>
        <a:p xmlns:a="http://schemas.openxmlformats.org/drawingml/2006/main">
          <a:r>
            <a:rPr lang="pl-PL"/>
            <a:t>11</a:t>
          </a:r>
          <a:r>
            <a:rPr lang="pl-PL" baseline="0"/>
            <a:t> - 20 lat</a:t>
          </a:r>
          <a:endParaRPr lang="pl-PL"/>
        </a:p>
      </cdr:txBody>
    </cdr:sp>
  </cdr:relSizeAnchor>
  <cdr:relSizeAnchor xmlns:cdr="http://schemas.openxmlformats.org/drawingml/2006/chartDrawing">
    <cdr:from>
      <cdr:x>0.78495</cdr:x>
      <cdr:y>0.9</cdr:y>
    </cdr:from>
    <cdr:to>
      <cdr:x>0.98539</cdr:x>
      <cdr:y>1</cdr:y>
    </cdr:to>
    <cdr:sp macro="" textlink="">
      <cdr:nvSpPr>
        <cdr:cNvPr id="5" name="Pole tekstowe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56584" y="3240360"/>
          <a:ext cx="1342320" cy="36004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rot="0" vert="horz" wrap="square" lIns="91440" tIns="45720" rIns="91440" bIns="45720" anchor="t" anchorCtr="0">
          <a:noAutofit/>
        </a:bodyPr>
        <a:lstStyle xmlns:a="http://schemas.openxmlformats.org/drawingml/2006/main"/>
        <a:p xmlns:a="http://schemas.openxmlformats.org/drawingml/2006/main">
          <a:r>
            <a:rPr lang="pl-PL"/>
            <a:t>powyżej 30 lat</a:t>
          </a:r>
        </a:p>
      </cdr:txBody>
    </cdr:sp>
  </cdr:relSizeAnchor>
  <cdr:relSizeAnchor xmlns:cdr="http://schemas.openxmlformats.org/drawingml/2006/chartDrawing">
    <cdr:from>
      <cdr:x>0.54669</cdr:x>
      <cdr:y>0.89965</cdr:y>
    </cdr:from>
    <cdr:to>
      <cdr:x>0.72999</cdr:x>
      <cdr:y>1</cdr:y>
    </cdr:to>
    <cdr:sp macro="" textlink="">
      <cdr:nvSpPr>
        <cdr:cNvPr id="6" name="Pole tekstowe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94279" y="2476500"/>
          <a:ext cx="836295" cy="276225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rot="0" vert="horz" wrap="square" lIns="91440" tIns="45720" rIns="91440" bIns="45720" anchor="t" anchorCtr="0">
          <a:noAutofit/>
        </a:bodyPr>
        <a:lstStyle xmlns:a="http://schemas.openxmlformats.org/drawingml/2006/main"/>
        <a:p xmlns:a="http://schemas.openxmlformats.org/drawingml/2006/main">
          <a:r>
            <a:rPr lang="pl-PL"/>
            <a:t>21</a:t>
          </a:r>
          <a:r>
            <a:rPr lang="pl-PL" baseline="0"/>
            <a:t> - 30 lat</a:t>
          </a:r>
          <a:endParaRPr lang="pl-PL"/>
        </a:p>
      </cdr:txBody>
    </cdr:sp>
  </cdr:relSizeAnchor>
  <cdr:relSizeAnchor xmlns:cdr="http://schemas.openxmlformats.org/drawingml/2006/chartDrawing">
    <cdr:from>
      <cdr:x>0.12065</cdr:x>
      <cdr:y>0.89965</cdr:y>
    </cdr:from>
    <cdr:to>
      <cdr:x>0.30395</cdr:x>
      <cdr:y>1</cdr:y>
    </cdr:to>
    <cdr:sp macro="" textlink="">
      <cdr:nvSpPr>
        <cdr:cNvPr id="7" name="Pole tekstowe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50441" y="2476489"/>
          <a:ext cx="836301" cy="276236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rot="0" vert="horz" wrap="square" lIns="91440" tIns="45720" rIns="91440" bIns="45720" anchor="t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dirty="0" smtClean="0"/>
            <a:t>1</a:t>
          </a:r>
          <a:r>
            <a:rPr lang="pl-PL" baseline="0" dirty="0" smtClean="0"/>
            <a:t> </a:t>
          </a:r>
          <a:r>
            <a:rPr lang="pl-PL" baseline="0" dirty="0"/>
            <a:t>- </a:t>
          </a:r>
          <a:r>
            <a:rPr lang="pl-PL" baseline="0" dirty="0" smtClean="0"/>
            <a:t>10 </a:t>
          </a:r>
          <a:r>
            <a:rPr lang="pl-PL" baseline="0" dirty="0"/>
            <a:t>lat</a:t>
          </a:r>
          <a:endParaRPr lang="pl-PL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F2709-2ED3-4CF4-AD00-015635748C2B}" type="datetimeFigureOut">
              <a:rPr lang="pl-PL" smtClean="0"/>
              <a:pPr/>
              <a:t>06.05.2017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0E24A-7A09-4A59-88F4-DF0276616CF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312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0E24A-7A09-4A59-88F4-DF0276616CFE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17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6" y="5108756"/>
            <a:ext cx="8246071" cy="763525"/>
          </a:xfrm>
          <a:effectLst>
            <a:outerShdw blurRad="63500" dist="38100" dir="2700000" algn="ctr" rotWithShape="0">
              <a:srgbClr val="002060">
                <a:alpha val="68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5872281"/>
            <a:ext cx="8246071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55257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ransition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ransition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ransition>
    <p:cover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ransition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4428445"/>
          </a:xfrm>
        </p:spPr>
        <p:txBody>
          <a:bodyPr/>
          <a:lstStyle>
            <a:lvl1pPr>
              <a:defRPr sz="2800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40000"/>
                    <a:lumOff val="6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40000"/>
                    <a:lumOff val="6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40000"/>
                    <a:lumOff val="6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ransition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527606"/>
            <a:ext cx="656631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443835"/>
            <a:ext cx="6566315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40000"/>
                    <a:lumOff val="6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40000"/>
                    <a:lumOff val="6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40000"/>
                    <a:lumOff val="6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ransition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ransition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5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ransition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6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203561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6" y="2665475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40000"/>
                    <a:lumOff val="6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40000"/>
                    <a:lumOff val="6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40000"/>
                    <a:lumOff val="6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40000"/>
                    <a:lumOff val="6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1" y="203561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1" y="2665475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40000"/>
                    <a:lumOff val="6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40000"/>
                    <a:lumOff val="6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40000"/>
                    <a:lumOff val="6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40000"/>
                    <a:lumOff val="6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ransition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ransition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ransition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ransition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>
    <p:cover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708920"/>
            <a:ext cx="8246071" cy="763525"/>
          </a:xfrm>
        </p:spPr>
        <p:txBody>
          <a:bodyPr>
            <a:noAutofit/>
          </a:bodyPr>
          <a:lstStyle/>
          <a:p>
            <a:pPr algn="ctr"/>
            <a:r>
              <a:rPr lang="pl-PL" sz="4000" b="1" i="1" dirty="0"/>
              <a:t>Wyzwania stojące przed pielęgniarkami psychiatrycznymi</a:t>
            </a:r>
            <a:endParaRPr lang="en-US" sz="4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4401" y="5050428"/>
            <a:ext cx="5365751" cy="61082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Britannic Bold" panose="020B0903060703020204" pitchFamily="34" charset="0"/>
              </a:rPr>
              <a:t>Ewa </a:t>
            </a:r>
            <a:r>
              <a:rPr lang="en-US" sz="3600" dirty="0" err="1" smtClean="0">
                <a:solidFill>
                  <a:srgbClr val="FFFF00"/>
                </a:solidFill>
                <a:latin typeface="Britannic Bold" panose="020B0903060703020204" pitchFamily="34" charset="0"/>
              </a:rPr>
              <a:t>Wilczek-Rużyczk</a:t>
            </a:r>
            <a:r>
              <a:rPr lang="pl-PL" sz="3600" dirty="0" smtClean="0">
                <a:solidFill>
                  <a:srgbClr val="FFFF00"/>
                </a:solidFill>
                <a:latin typeface="Britannic Bold" panose="020B0903060703020204" pitchFamily="34" charset="0"/>
              </a:rPr>
              <a:t>a</a:t>
            </a:r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107715"/>
      </p:ext>
    </p:extLst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721252"/>
            <a:ext cx="8229600" cy="411604"/>
          </a:xfrm>
        </p:spPr>
        <p:txBody>
          <a:bodyPr>
            <a:noAutofit/>
          </a:bodyPr>
          <a:lstStyle/>
          <a:p>
            <a:r>
              <a:rPr lang="pl-PL" b="1" dirty="0"/>
              <a:t>Planowanie zasobów ludzkich </a:t>
            </a:r>
            <a:r>
              <a:rPr lang="pl-PL" b="1" dirty="0" smtClean="0"/>
              <a:t>                         w </a:t>
            </a:r>
            <a:r>
              <a:rPr lang="pl-PL" b="1" dirty="0"/>
              <a:t>pielęgniarstwie psychiatrycznym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5" y="2574025"/>
            <a:ext cx="8229600" cy="3951319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Planowanie dotyczące kapitału społecznego </a:t>
            </a:r>
            <a:r>
              <a:rPr lang="pl-PL" dirty="0" smtClean="0">
                <a:solidFill>
                  <a:schemeClr val="bg1"/>
                </a:solidFill>
              </a:rPr>
              <a:t>               w </a:t>
            </a:r>
            <a:r>
              <a:rPr lang="pl-PL" dirty="0">
                <a:solidFill>
                  <a:schemeClr val="bg1"/>
                </a:solidFill>
              </a:rPr>
              <a:t>pielęgniarstwie psychiatrycznym ma charakter kluczowy. Powinno ono obejmować nie tylko procesy naboru do zawodu, ale także jakość i wkład pracy </a:t>
            </a:r>
            <a:r>
              <a:rPr lang="pl-PL" dirty="0" smtClean="0">
                <a:solidFill>
                  <a:schemeClr val="bg1"/>
                </a:solidFill>
              </a:rPr>
              <a:t>pielęgniarek w realizowanie opieki nad osobami               z zaburzeniami psychicznymi </a:t>
            </a:r>
            <a:r>
              <a:rPr lang="pl-PL" dirty="0">
                <a:solidFill>
                  <a:schemeClr val="bg1"/>
                </a:solidFill>
              </a:rPr>
              <a:t>oraz przyczyny odchodzenia z </a:t>
            </a:r>
            <a:r>
              <a:rPr lang="pl-PL" dirty="0" smtClean="0">
                <a:solidFill>
                  <a:schemeClr val="bg1"/>
                </a:solidFill>
              </a:rPr>
              <a:t>zawodu.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95544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721252"/>
            <a:ext cx="8229600" cy="411604"/>
          </a:xfrm>
        </p:spPr>
        <p:txBody>
          <a:bodyPr>
            <a:noAutofit/>
          </a:bodyPr>
          <a:lstStyle/>
          <a:p>
            <a:r>
              <a:rPr lang="pl-PL" b="1" dirty="0"/>
              <a:t>Planowanie zasobów ludzkich </a:t>
            </a:r>
            <a:r>
              <a:rPr lang="pl-PL" b="1" dirty="0" smtClean="0"/>
              <a:t>                         w </a:t>
            </a:r>
            <a:r>
              <a:rPr lang="pl-PL" b="1" dirty="0"/>
              <a:t>pielęgniarstwie psychiatrycznym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5" y="2574025"/>
            <a:ext cx="8229600" cy="3951319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Cel</a:t>
            </a:r>
            <a:r>
              <a:rPr lang="pl-PL" dirty="0">
                <a:solidFill>
                  <a:schemeClr val="bg1"/>
                </a:solidFill>
              </a:rPr>
              <a:t>, jakim jest posiadanie odpowiedniej liczby pracowników, wymaga stworzenia bezpiecznego środowiska </a:t>
            </a:r>
            <a:r>
              <a:rPr lang="pl-PL" dirty="0" smtClean="0">
                <a:solidFill>
                  <a:schemeClr val="bg1"/>
                </a:solidFill>
              </a:rPr>
              <a:t>pracy </a:t>
            </a:r>
            <a:r>
              <a:rPr lang="pl-PL" dirty="0">
                <a:solidFill>
                  <a:schemeClr val="bg1"/>
                </a:solidFill>
              </a:rPr>
              <a:t>z przyjazną atmosferą, a także opracowania skutecznych strategii rekrutacji </a:t>
            </a:r>
            <a:r>
              <a:rPr lang="pl-PL" dirty="0" smtClean="0">
                <a:solidFill>
                  <a:schemeClr val="bg1"/>
                </a:solidFill>
              </a:rPr>
              <a:t>                     i zapobiegania odchodzeniu pielęgniarek z oddziałów psychiatrycznych </a:t>
            </a:r>
            <a:r>
              <a:rPr lang="pl-PL" dirty="0">
                <a:solidFill>
                  <a:schemeClr val="bg1"/>
                </a:solidFill>
              </a:rPr>
              <a:t>(</a:t>
            </a:r>
            <a:r>
              <a:rPr lang="pl-PL" dirty="0" err="1">
                <a:solidFill>
                  <a:schemeClr val="bg1"/>
                </a:solidFill>
              </a:rPr>
              <a:t>Happell</a:t>
            </a:r>
            <a:r>
              <a:rPr lang="pl-PL" dirty="0">
                <a:solidFill>
                  <a:schemeClr val="bg1"/>
                </a:solidFill>
              </a:rPr>
              <a:t> 2008).</a:t>
            </a:r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769937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577236"/>
            <a:ext cx="8229600" cy="411604"/>
          </a:xfrm>
        </p:spPr>
        <p:txBody>
          <a:bodyPr>
            <a:noAutofit/>
          </a:bodyPr>
          <a:lstStyle/>
          <a:p>
            <a:pPr algn="r"/>
            <a:r>
              <a:rPr lang="pl-PL" b="1" dirty="0"/>
              <a:t>Proces planowania kapitału </a:t>
            </a:r>
            <a:r>
              <a:rPr lang="pl-PL" b="1" dirty="0" smtClean="0"/>
              <a:t>społecznego</a:t>
            </a:r>
            <a:endParaRPr lang="pl-PL" sz="2400" b="1" dirty="0"/>
          </a:p>
        </p:txBody>
      </p:sp>
      <p:sp>
        <p:nvSpPr>
          <p:cNvPr id="4" name="Prostokąt 3"/>
          <p:cNvSpPr/>
          <p:nvPr/>
        </p:nvSpPr>
        <p:spPr>
          <a:xfrm>
            <a:off x="5436096" y="6567155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  <p:sp>
        <p:nvSpPr>
          <p:cNvPr id="15" name="Elipsa 7"/>
          <p:cNvSpPr>
            <a:spLocks noChangeArrowheads="1"/>
          </p:cNvSpPr>
          <p:nvPr/>
        </p:nvSpPr>
        <p:spPr bwMode="auto">
          <a:xfrm>
            <a:off x="206600" y="2132856"/>
            <a:ext cx="3419872" cy="216024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WEJŚCIE:</a:t>
            </a:r>
            <a:endParaRPr kumimoji="0" lang="pl-PL" alt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przygotowanie pielęgniarek psychiatrycznych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planowanie</a:t>
            </a:r>
            <a:endParaRPr kumimoji="0" lang="pl-PL" alt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edukacja</a:t>
            </a:r>
            <a:endParaRPr kumimoji="0" lang="pl-PL" alt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rekrutacja</a:t>
            </a:r>
            <a:endParaRPr kumimoji="0" lang="pl-PL" altLang="pl-PL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Elipsa 15"/>
          <p:cNvSpPr>
            <a:spLocks noChangeArrowheads="1"/>
          </p:cNvSpPr>
          <p:nvPr/>
        </p:nvSpPr>
        <p:spPr bwMode="auto">
          <a:xfrm>
            <a:off x="3347864" y="2780928"/>
            <a:ext cx="3672408" cy="288032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ZASOBY LUDZKIE:</a:t>
            </a:r>
            <a:endParaRPr lang="pl-PL" sz="24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poprawa stanu zdrowia </a:t>
            </a:r>
            <a:r>
              <a:rPr lang="pl-PL" sz="1400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psychicznego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4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wyniki pracy pielęgniarek</a:t>
            </a:r>
            <a:endParaRPr lang="pl-PL" sz="24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nadzór (</a:t>
            </a:r>
            <a:r>
              <a:rPr lang="pl-PL" sz="1400" dirty="0" err="1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superwizja</a:t>
            </a:r>
            <a:r>
              <a:rPr lang="pl-PL" sz="14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</a:t>
            </a:r>
            <a:endParaRPr lang="pl-PL" sz="24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wynagrodzenia</a:t>
            </a:r>
            <a:endParaRPr lang="pl-PL" sz="24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wsparcie systemowe</a:t>
            </a:r>
            <a:endParaRPr lang="pl-PL" sz="24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kształcenie </a:t>
            </a:r>
            <a:r>
              <a:rPr lang="pl-PL" sz="1400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ustawiczne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pl-PL" sz="24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pl-PL" sz="24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7" name="Elipsa 2"/>
          <p:cNvSpPr>
            <a:spLocks noChangeArrowheads="1"/>
          </p:cNvSpPr>
          <p:nvPr/>
        </p:nvSpPr>
        <p:spPr bwMode="auto">
          <a:xfrm>
            <a:off x="206600" y="4005064"/>
            <a:ext cx="3645319" cy="237626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WYJŚCIE:</a:t>
            </a:r>
            <a:endParaRPr kumimoji="0" lang="pl-PL" alt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postępowanie w przypadkach wypalenia zawodowego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migracja</a:t>
            </a:r>
            <a:endParaRPr kumimoji="0" lang="pl-PL" alt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wybór kariery</a:t>
            </a:r>
            <a:endParaRPr kumimoji="0" lang="pl-PL" alt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zdrowie i bezpieczeństwo</a:t>
            </a:r>
            <a:endParaRPr kumimoji="0" lang="pl-PL" alt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odejścia na emeryturę</a:t>
            </a:r>
            <a:endParaRPr kumimoji="0" lang="pl-PL" alt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Strzałka w lewo 17"/>
          <p:cNvSpPr>
            <a:spLocks noChangeArrowheads="1"/>
          </p:cNvSpPr>
          <p:nvPr/>
        </p:nvSpPr>
        <p:spPr bwMode="auto">
          <a:xfrm rot="19301032">
            <a:off x="2807325" y="4857124"/>
            <a:ext cx="783622" cy="386839"/>
          </a:xfrm>
          <a:prstGeom prst="leftArrow">
            <a:avLst>
              <a:gd name="adj1" fmla="val 50000"/>
              <a:gd name="adj2" fmla="val 78750"/>
            </a:avLst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l-PL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7020272" y="3503860"/>
            <a:ext cx="1728192" cy="12932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dostępność</a:t>
            </a:r>
            <a:endParaRPr lang="pl-PL" sz="24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kompetencja</a:t>
            </a:r>
            <a:endParaRPr lang="pl-PL" sz="24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reaktywność</a:t>
            </a:r>
            <a:endParaRPr lang="pl-PL" sz="24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jakość</a:t>
            </a:r>
            <a:endParaRPr lang="pl-PL" sz="24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0" name="Strzałka w lewo 19"/>
          <p:cNvSpPr>
            <a:spLocks noChangeArrowheads="1"/>
          </p:cNvSpPr>
          <p:nvPr/>
        </p:nvSpPr>
        <p:spPr bwMode="auto">
          <a:xfrm rot="11925137">
            <a:off x="2525150" y="3339572"/>
            <a:ext cx="783622" cy="386839"/>
          </a:xfrm>
          <a:prstGeom prst="leftArrow">
            <a:avLst>
              <a:gd name="adj1" fmla="val 50000"/>
              <a:gd name="adj2" fmla="val 78750"/>
            </a:avLst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l-PL"/>
          </a:p>
        </p:txBody>
      </p:sp>
      <p:sp>
        <p:nvSpPr>
          <p:cNvPr id="21" name="Strzałka w lewo 20"/>
          <p:cNvSpPr>
            <a:spLocks noChangeArrowheads="1"/>
          </p:cNvSpPr>
          <p:nvPr/>
        </p:nvSpPr>
        <p:spPr bwMode="auto">
          <a:xfrm rot="10800000">
            <a:off x="6164642" y="3978264"/>
            <a:ext cx="783622" cy="386839"/>
          </a:xfrm>
          <a:prstGeom prst="leftArrow">
            <a:avLst>
              <a:gd name="adj1" fmla="val 50000"/>
              <a:gd name="adj2" fmla="val 78750"/>
            </a:avLst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2285435" y="6417605"/>
            <a:ext cx="2669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na </a:t>
            </a:r>
            <a:r>
              <a:rPr lang="pl-PL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podstawie: WHO </a:t>
            </a:r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2006 </a:t>
            </a:r>
            <a:endParaRPr lang="pl-PL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39163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721252"/>
            <a:ext cx="8229600" cy="411604"/>
          </a:xfrm>
        </p:spPr>
        <p:txBody>
          <a:bodyPr>
            <a:noAutofit/>
          </a:bodyPr>
          <a:lstStyle/>
          <a:p>
            <a:r>
              <a:rPr lang="pl-PL" b="1" dirty="0"/>
              <a:t>Planowanie zasobów ludzkich </a:t>
            </a:r>
            <a:r>
              <a:rPr lang="pl-PL" b="1" dirty="0" smtClean="0"/>
              <a:t>                         w </a:t>
            </a:r>
            <a:r>
              <a:rPr lang="pl-PL" b="1" dirty="0"/>
              <a:t>pielęgniarstwie psychiatrycznym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5" y="2574025"/>
            <a:ext cx="8229600" cy="3951319"/>
          </a:xfrm>
        </p:spPr>
        <p:txBody>
          <a:bodyPr>
            <a:normAutofit lnSpcReduction="10000"/>
          </a:bodyPr>
          <a:lstStyle/>
          <a:p>
            <a:r>
              <a:rPr lang="pl-PL" b="1" dirty="0">
                <a:solidFill>
                  <a:srgbClr val="FFFF00"/>
                </a:solidFill>
              </a:rPr>
              <a:t>Przygotowanie pielęgniarek do pracy w opiece psychiatrycznej </a:t>
            </a:r>
            <a:r>
              <a:rPr lang="pl-PL" b="1" dirty="0" smtClean="0">
                <a:solidFill>
                  <a:srgbClr val="FFFF00"/>
                </a:solidFill>
              </a:rPr>
              <a:t>wymaga: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bg1"/>
                </a:solidFill>
              </a:rPr>
              <a:t>wsparcia </a:t>
            </a:r>
            <a:r>
              <a:rPr lang="pl-PL" dirty="0">
                <a:solidFill>
                  <a:schemeClr val="bg1"/>
                </a:solidFill>
              </a:rPr>
              <a:t>ze strony odpowiednich podmiotów związanych z tym zawodem, </a:t>
            </a:r>
            <a:endParaRPr lang="pl-PL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bg1"/>
                </a:solidFill>
              </a:rPr>
              <a:t>z</a:t>
            </a:r>
            <a:r>
              <a:rPr lang="pl-PL" dirty="0" smtClean="0">
                <a:solidFill>
                  <a:schemeClr val="bg1"/>
                </a:solidFill>
              </a:rPr>
              <a:t>apewnienia dostępu i możliwości ukończenia kursu kwalifikacyjnego oraz specjalizacyjnego w dziedzinie pielęgniarstwa psychiatrycznego,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bg1"/>
                </a:solidFill>
              </a:rPr>
              <a:t>planowej rekrutacji, </a:t>
            </a:r>
            <a:r>
              <a:rPr lang="pl-PL" dirty="0">
                <a:solidFill>
                  <a:schemeClr val="bg1"/>
                </a:solidFill>
              </a:rPr>
              <a:t>zwłaszcza w </a:t>
            </a:r>
            <a:r>
              <a:rPr lang="pl-PL" dirty="0" smtClean="0">
                <a:solidFill>
                  <a:schemeClr val="bg1"/>
                </a:solidFill>
              </a:rPr>
              <a:t>sytuacji braków </a:t>
            </a:r>
            <a:r>
              <a:rPr lang="pl-PL" dirty="0">
                <a:solidFill>
                  <a:schemeClr val="bg1"/>
                </a:solidFill>
              </a:rPr>
              <a:t>kadrowych w pielęgniarstwie. </a:t>
            </a:r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082460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721252"/>
            <a:ext cx="8229600" cy="411604"/>
          </a:xfrm>
        </p:spPr>
        <p:txBody>
          <a:bodyPr>
            <a:noAutofit/>
          </a:bodyPr>
          <a:lstStyle/>
          <a:p>
            <a:r>
              <a:rPr lang="pl-PL" b="1" dirty="0"/>
              <a:t>Planowanie zasobów ludzkich </a:t>
            </a:r>
            <a:r>
              <a:rPr lang="pl-PL" b="1" dirty="0" smtClean="0"/>
              <a:t>                         w </a:t>
            </a:r>
            <a:r>
              <a:rPr lang="pl-PL" b="1" dirty="0"/>
              <a:t>pielęgniarstwie psychiatrycznym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5" y="2574025"/>
            <a:ext cx="8229600" cy="4146437"/>
          </a:xfrm>
        </p:spPr>
        <p:txBody>
          <a:bodyPr>
            <a:normAutofit fontScale="85000" lnSpcReduction="10000"/>
          </a:bodyPr>
          <a:lstStyle/>
          <a:p>
            <a:r>
              <a:rPr lang="pl-PL" sz="3300" b="1" dirty="0">
                <a:solidFill>
                  <a:srgbClr val="FFFF00"/>
                </a:solidFill>
              </a:rPr>
              <a:t>Niezmiernie ważne jest również wspieranie osób już pracujących w zawodzie </a:t>
            </a:r>
            <a:r>
              <a:rPr lang="pl-PL" sz="3300" b="1" dirty="0" smtClean="0">
                <a:solidFill>
                  <a:srgbClr val="FFFF00"/>
                </a:solidFill>
              </a:rPr>
              <a:t>poprzez zapewnienie</a:t>
            </a:r>
            <a:r>
              <a:rPr lang="pl-PL" sz="3300" b="1" dirty="0">
                <a:solidFill>
                  <a:srgbClr val="FFFF00"/>
                </a:solidFill>
              </a:rPr>
              <a:t>:</a:t>
            </a:r>
            <a:endParaRPr lang="pl-PL" sz="3300" b="1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bg1"/>
                </a:solidFill>
              </a:rPr>
              <a:t>dostępu </a:t>
            </a:r>
            <a:r>
              <a:rPr lang="pl-PL" dirty="0">
                <a:solidFill>
                  <a:schemeClr val="bg1"/>
                </a:solidFill>
              </a:rPr>
              <a:t>do konsultacji i opieki </a:t>
            </a:r>
            <a:r>
              <a:rPr lang="pl-PL" dirty="0" smtClean="0">
                <a:solidFill>
                  <a:schemeClr val="bg1"/>
                </a:solidFill>
              </a:rPr>
              <a:t>merytorycznej, aby </a:t>
            </a:r>
            <a:r>
              <a:rPr lang="pl-PL" dirty="0">
                <a:solidFill>
                  <a:schemeClr val="bg1"/>
                </a:solidFill>
              </a:rPr>
              <a:t>umiały właściwie wykorzystywać zdobytą wiedzę </a:t>
            </a:r>
            <a:r>
              <a:rPr lang="pl-PL" dirty="0" smtClean="0">
                <a:solidFill>
                  <a:schemeClr val="bg1"/>
                </a:solidFill>
              </a:rPr>
              <a:t>i umiejętności          w praktyce,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bg1"/>
                </a:solidFill>
              </a:rPr>
              <a:t>wspierania </a:t>
            </a:r>
            <a:r>
              <a:rPr lang="pl-PL" dirty="0">
                <a:solidFill>
                  <a:schemeClr val="bg1"/>
                </a:solidFill>
              </a:rPr>
              <a:t>dalszego rozwoju </a:t>
            </a:r>
            <a:r>
              <a:rPr lang="pl-PL" dirty="0" smtClean="0">
                <a:solidFill>
                  <a:schemeClr val="bg1"/>
                </a:solidFill>
              </a:rPr>
              <a:t>zawodowego, kształcenia </a:t>
            </a:r>
            <a:r>
              <a:rPr lang="pl-PL" dirty="0">
                <a:solidFill>
                  <a:schemeClr val="bg1"/>
                </a:solidFill>
              </a:rPr>
              <a:t>ustawicznego i doskonalenia </a:t>
            </a:r>
            <a:r>
              <a:rPr lang="pl-PL" dirty="0" smtClean="0">
                <a:solidFill>
                  <a:schemeClr val="bg1"/>
                </a:solidFill>
              </a:rPr>
              <a:t>umiejętności – zwłaszcza                 w kontekście pojawiających się wyników badań i zmian           w praktyce zawodowej,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bg1"/>
                </a:solidFill>
              </a:rPr>
              <a:t>a</a:t>
            </a:r>
            <a:r>
              <a:rPr lang="pl-PL" dirty="0" smtClean="0">
                <a:solidFill>
                  <a:schemeClr val="bg1"/>
                </a:solidFill>
              </a:rPr>
              <a:t>dekwatnego wynagrodzenia, zgodnie z </a:t>
            </a:r>
            <a:r>
              <a:rPr lang="pl-PL" dirty="0">
                <a:solidFill>
                  <a:schemeClr val="bg1"/>
                </a:solidFill>
              </a:rPr>
              <a:t>zasadą równoważenia wysiłku włożonego w pracę i jej nagradzania.</a:t>
            </a:r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912414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721252"/>
            <a:ext cx="8229600" cy="411604"/>
          </a:xfrm>
        </p:spPr>
        <p:txBody>
          <a:bodyPr>
            <a:noAutofit/>
          </a:bodyPr>
          <a:lstStyle/>
          <a:p>
            <a:r>
              <a:rPr lang="pl-PL" b="1" dirty="0"/>
              <a:t>Planowanie zasobów ludzkich </a:t>
            </a:r>
            <a:r>
              <a:rPr lang="pl-PL" b="1" dirty="0" smtClean="0"/>
              <a:t>                         w </a:t>
            </a:r>
            <a:r>
              <a:rPr lang="pl-PL" b="1" dirty="0"/>
              <a:t>pielęgniarstwie psychiatrycznym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574025"/>
            <a:ext cx="8392445" cy="4283975"/>
          </a:xfrm>
        </p:spPr>
        <p:txBody>
          <a:bodyPr>
            <a:normAutofit fontScale="85000" lnSpcReduction="20000"/>
          </a:bodyPr>
          <a:lstStyle/>
          <a:p>
            <a:r>
              <a:rPr lang="pl-PL" sz="3300" b="1" dirty="0">
                <a:solidFill>
                  <a:srgbClr val="FFFF00"/>
                </a:solidFill>
              </a:rPr>
              <a:t>Do kluczowych elementów procesu planowania należy zrozumienie problemu wypalenia </a:t>
            </a:r>
            <a:r>
              <a:rPr lang="pl-PL" sz="3300" b="1" dirty="0" smtClean="0">
                <a:solidFill>
                  <a:srgbClr val="FFFF00"/>
                </a:solidFill>
              </a:rPr>
              <a:t>                    w </a:t>
            </a:r>
            <a:r>
              <a:rPr lang="pl-PL" sz="3300" b="1" dirty="0">
                <a:solidFill>
                  <a:srgbClr val="FFFF00"/>
                </a:solidFill>
              </a:rPr>
              <a:t>pielęgniarstwie psychiatrycznym. </a:t>
            </a:r>
            <a:r>
              <a:rPr lang="pl-PL" sz="3300" b="1" dirty="0" smtClean="0">
                <a:solidFill>
                  <a:srgbClr val="FFFF00"/>
                </a:solidFill>
              </a:rPr>
              <a:t>Badania pokazują, że pielęgniarki psychiatryczne: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sz="2900" dirty="0" smtClean="0">
                <a:solidFill>
                  <a:schemeClr val="bg1"/>
                </a:solidFill>
              </a:rPr>
              <a:t>są wypalone w zakresie wyczerpania emocjonalnego                      i depersonalizacji, a jest to związane ze stresem zawodowym oraz brakiem równoważenia  </a:t>
            </a:r>
            <a:r>
              <a:rPr lang="pl-PL" sz="2900" dirty="0">
                <a:solidFill>
                  <a:schemeClr val="bg1"/>
                </a:solidFill>
              </a:rPr>
              <a:t>wysiłku włożonego w pracę i jej </a:t>
            </a:r>
            <a:r>
              <a:rPr lang="pl-PL" sz="2900" dirty="0" smtClean="0">
                <a:solidFill>
                  <a:schemeClr val="bg1"/>
                </a:solidFill>
              </a:rPr>
              <a:t>nagradzania (Wilczek- </a:t>
            </a:r>
            <a:r>
              <a:rPr lang="pl-PL" sz="2900" dirty="0" err="1" smtClean="0">
                <a:solidFill>
                  <a:schemeClr val="bg1"/>
                </a:solidFill>
              </a:rPr>
              <a:t>Rużyczka</a:t>
            </a:r>
            <a:r>
              <a:rPr lang="pl-PL" sz="2900" dirty="0" smtClean="0">
                <a:solidFill>
                  <a:schemeClr val="bg1"/>
                </a:solidFill>
              </a:rPr>
              <a:t> 2015).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900" dirty="0">
                <a:solidFill>
                  <a:schemeClr val="bg1"/>
                </a:solidFill>
              </a:rPr>
              <a:t>t</a:t>
            </a:r>
            <a:r>
              <a:rPr lang="pl-PL" sz="2900" dirty="0" smtClean="0">
                <a:solidFill>
                  <a:schemeClr val="bg1"/>
                </a:solidFill>
              </a:rPr>
              <a:t>o osoby, u których depersonalizacja jest związana z brakiem możliwości samodzielnego podejmowania decyzji oraz ograniczonymi perspektywami awansu (Wilczek-</a:t>
            </a:r>
            <a:r>
              <a:rPr lang="pl-PL" sz="2900" dirty="0" err="1" smtClean="0">
                <a:solidFill>
                  <a:schemeClr val="bg1"/>
                </a:solidFill>
              </a:rPr>
              <a:t>Rużyczka</a:t>
            </a:r>
            <a:r>
              <a:rPr lang="pl-PL" sz="2900" dirty="0" smtClean="0">
                <a:solidFill>
                  <a:schemeClr val="bg1"/>
                </a:solidFill>
              </a:rPr>
              <a:t> 2017). </a:t>
            </a:r>
            <a:endParaRPr lang="pl-PL" sz="2900" dirty="0">
              <a:solidFill>
                <a:schemeClr val="bg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245556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721252"/>
            <a:ext cx="8229600" cy="411604"/>
          </a:xfrm>
        </p:spPr>
        <p:txBody>
          <a:bodyPr>
            <a:noAutofit/>
          </a:bodyPr>
          <a:lstStyle/>
          <a:p>
            <a:r>
              <a:rPr lang="pl-PL" b="1" dirty="0"/>
              <a:t>Planowanie zasobów ludzkich </a:t>
            </a:r>
            <a:r>
              <a:rPr lang="pl-PL" b="1" dirty="0" smtClean="0"/>
              <a:t>                         w </a:t>
            </a:r>
            <a:r>
              <a:rPr lang="pl-PL" b="1" dirty="0"/>
              <a:t>pielęgniarstwie psychiatrycznym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5" y="2574025"/>
            <a:ext cx="8229600" cy="3951319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Jednym z czynników przyczyniających </a:t>
            </a:r>
            <a:r>
              <a:rPr lang="pl-PL" dirty="0">
                <a:solidFill>
                  <a:schemeClr val="bg1"/>
                </a:solidFill>
              </a:rPr>
              <a:t>się </a:t>
            </a:r>
            <a:r>
              <a:rPr lang="pl-PL" dirty="0" smtClean="0">
                <a:solidFill>
                  <a:schemeClr val="bg1"/>
                </a:solidFill>
              </a:rPr>
              <a:t>do </a:t>
            </a:r>
            <a:r>
              <a:rPr lang="pl-PL" dirty="0">
                <a:solidFill>
                  <a:schemeClr val="bg1"/>
                </a:solidFill>
              </a:rPr>
              <a:t>wypalenia zawodowego w tej grupie </a:t>
            </a:r>
            <a:r>
              <a:rPr lang="pl-PL" dirty="0" smtClean="0">
                <a:solidFill>
                  <a:schemeClr val="bg1"/>
                </a:solidFill>
              </a:rPr>
              <a:t>jest problem zapewnienia bezpieczeństwa </a:t>
            </a:r>
            <a:r>
              <a:rPr lang="pl-PL" dirty="0">
                <a:solidFill>
                  <a:schemeClr val="bg1"/>
                </a:solidFill>
              </a:rPr>
              <a:t>i higieny </a:t>
            </a:r>
            <a:r>
              <a:rPr lang="pl-PL" dirty="0" smtClean="0">
                <a:solidFill>
                  <a:schemeClr val="bg1"/>
                </a:solidFill>
              </a:rPr>
              <a:t>pracy, zwłaszcza zaś ryzyko </a:t>
            </a:r>
            <a:r>
              <a:rPr lang="pl-PL" dirty="0">
                <a:solidFill>
                  <a:schemeClr val="bg1"/>
                </a:solidFill>
              </a:rPr>
              <a:t>narażenia na </a:t>
            </a:r>
            <a:r>
              <a:rPr lang="pl-PL" dirty="0" smtClean="0">
                <a:solidFill>
                  <a:schemeClr val="bg1"/>
                </a:solidFill>
              </a:rPr>
              <a:t>agresję ze </a:t>
            </a:r>
            <a:r>
              <a:rPr lang="pl-PL" dirty="0">
                <a:solidFill>
                  <a:schemeClr val="bg1"/>
                </a:solidFill>
              </a:rPr>
              <a:t>strony </a:t>
            </a:r>
            <a:r>
              <a:rPr lang="pl-PL" dirty="0" smtClean="0">
                <a:solidFill>
                  <a:schemeClr val="bg1"/>
                </a:solidFill>
              </a:rPr>
              <a:t>pacjentów, ze </a:t>
            </a:r>
            <a:r>
              <a:rPr lang="pl-PL" dirty="0">
                <a:solidFill>
                  <a:schemeClr val="bg1"/>
                </a:solidFill>
              </a:rPr>
              <a:t>względu na </a:t>
            </a:r>
            <a:r>
              <a:rPr lang="pl-PL" dirty="0" smtClean="0">
                <a:solidFill>
                  <a:schemeClr val="bg1"/>
                </a:solidFill>
              </a:rPr>
              <a:t>specyfikę pracy </a:t>
            </a:r>
            <a:r>
              <a:rPr lang="pl-PL" dirty="0">
                <a:solidFill>
                  <a:schemeClr val="bg1"/>
                </a:solidFill>
              </a:rPr>
              <a:t>oraz </a:t>
            </a:r>
            <a:r>
              <a:rPr lang="pl-PL" dirty="0" smtClean="0">
                <a:solidFill>
                  <a:schemeClr val="bg1"/>
                </a:solidFill>
              </a:rPr>
              <a:t>zaburzenia </a:t>
            </a:r>
            <a:r>
              <a:rPr lang="pl-PL" dirty="0">
                <a:solidFill>
                  <a:schemeClr val="bg1"/>
                </a:solidFill>
              </a:rPr>
              <a:t>psychiczne </a:t>
            </a:r>
            <a:r>
              <a:rPr lang="pl-PL" dirty="0" smtClean="0">
                <a:solidFill>
                  <a:schemeClr val="bg1"/>
                </a:solidFill>
              </a:rPr>
              <a:t>osób </a:t>
            </a:r>
            <a:r>
              <a:rPr lang="pl-PL" dirty="0">
                <a:solidFill>
                  <a:schemeClr val="bg1"/>
                </a:solidFill>
              </a:rPr>
              <a:t>będących pod ich opieką (</a:t>
            </a:r>
            <a:r>
              <a:rPr lang="pl-PL" dirty="0" err="1">
                <a:solidFill>
                  <a:schemeClr val="bg1"/>
                </a:solidFill>
              </a:rPr>
              <a:t>Happell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smtClean="0">
                <a:solidFill>
                  <a:schemeClr val="bg1"/>
                </a:solidFill>
              </a:rPr>
              <a:t>2008, </a:t>
            </a:r>
            <a:r>
              <a:rPr lang="pl-PL" dirty="0">
                <a:solidFill>
                  <a:schemeClr val="bg1"/>
                </a:solidFill>
              </a:rPr>
              <a:t>ICN 2000).</a:t>
            </a:r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101800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721252"/>
            <a:ext cx="8229600" cy="411604"/>
          </a:xfrm>
        </p:spPr>
        <p:txBody>
          <a:bodyPr>
            <a:noAutofit/>
          </a:bodyPr>
          <a:lstStyle/>
          <a:p>
            <a:r>
              <a:rPr lang="pl-PL" b="1" dirty="0"/>
              <a:t>Najważniejsze problemy związane </a:t>
            </a:r>
            <a:r>
              <a:rPr lang="pl-PL" b="1" dirty="0" smtClean="0"/>
              <a:t>                      z </a:t>
            </a:r>
            <a:r>
              <a:rPr lang="pl-PL" b="1" dirty="0"/>
              <a:t>zarządzaniem zasobami ludzkimi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5" y="2574025"/>
            <a:ext cx="8229600" cy="3951319"/>
          </a:xfrm>
        </p:spPr>
        <p:txBody>
          <a:bodyPr>
            <a:normAutofit fontScale="92500"/>
          </a:bodyPr>
          <a:lstStyle/>
          <a:p>
            <a:r>
              <a:rPr lang="pl-PL" sz="3000" b="1" dirty="0">
                <a:solidFill>
                  <a:srgbClr val="FFFF00"/>
                </a:solidFill>
              </a:rPr>
              <a:t>Opieka </a:t>
            </a:r>
            <a:r>
              <a:rPr lang="pl-PL" sz="3000" b="1" dirty="0" err="1">
                <a:solidFill>
                  <a:srgbClr val="FFFF00"/>
                </a:solidFill>
              </a:rPr>
              <a:t>multidyscyplinarna</a:t>
            </a:r>
            <a:endParaRPr lang="pl-PL" sz="3000" b="1" dirty="0">
              <a:solidFill>
                <a:srgbClr val="FFFF00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Zespoły </a:t>
            </a:r>
            <a:r>
              <a:rPr lang="pl-PL" dirty="0">
                <a:solidFill>
                  <a:schemeClr val="bg1"/>
                </a:solidFill>
              </a:rPr>
              <a:t>są obecnie uważane za najlepszy sposób realizacji opieki, wpływający na poprawę stanu zdrowia pacjentów, optymalne wykorzystanie zasobów i obniżenie kosztów (Griffiths, </a:t>
            </a:r>
            <a:r>
              <a:rPr lang="pl-PL" dirty="0" err="1">
                <a:solidFill>
                  <a:schemeClr val="bg1"/>
                </a:solidFill>
              </a:rPr>
              <a:t>Crookes</a:t>
            </a:r>
            <a:r>
              <a:rPr lang="pl-PL" dirty="0">
                <a:solidFill>
                  <a:schemeClr val="bg1"/>
                </a:solidFill>
              </a:rPr>
              <a:t> 2006). Zadania pielęgniarek w takiej „drużynie” dotyczą pracy samodzielnej i zespołowej, wykonywania funkcji samodzielnych, współzależnych </a:t>
            </a:r>
            <a:r>
              <a:rPr lang="pl-PL" dirty="0" smtClean="0">
                <a:solidFill>
                  <a:schemeClr val="bg1"/>
                </a:solidFill>
              </a:rPr>
              <a:t>              i </a:t>
            </a:r>
            <a:r>
              <a:rPr lang="pl-PL" dirty="0">
                <a:solidFill>
                  <a:schemeClr val="bg1"/>
                </a:solidFill>
              </a:rPr>
              <a:t>zależnych od zadań i funkcji pozostałych członków (Griffiths, </a:t>
            </a:r>
            <a:r>
              <a:rPr lang="pl-PL" dirty="0" err="1">
                <a:solidFill>
                  <a:schemeClr val="bg1"/>
                </a:solidFill>
              </a:rPr>
              <a:t>Crookes</a:t>
            </a:r>
            <a:r>
              <a:rPr lang="pl-PL" dirty="0">
                <a:solidFill>
                  <a:schemeClr val="bg1"/>
                </a:solidFill>
              </a:rPr>
              <a:t> 2006).</a:t>
            </a:r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407695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721252"/>
            <a:ext cx="8229600" cy="411604"/>
          </a:xfrm>
        </p:spPr>
        <p:txBody>
          <a:bodyPr>
            <a:noAutofit/>
          </a:bodyPr>
          <a:lstStyle/>
          <a:p>
            <a:r>
              <a:rPr lang="pl-PL" b="1" dirty="0"/>
              <a:t>Czynniki wpływające na skuteczność zespołów </a:t>
            </a:r>
            <a:r>
              <a:rPr lang="pl-PL" b="1" dirty="0" err="1"/>
              <a:t>multidyscyplinarnych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5" y="2574025"/>
            <a:ext cx="8229600" cy="39513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chemeClr val="bg1"/>
                </a:solidFill>
              </a:rPr>
              <a:t>	Doświadczenie i umiejętności członków.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chemeClr val="bg1"/>
                </a:solidFill>
              </a:rPr>
              <a:t>	Ustalanie wspólnych celów.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chemeClr val="bg1"/>
                </a:solidFill>
              </a:rPr>
              <a:t>	Procedury komunikacji.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chemeClr val="bg1"/>
                </a:solidFill>
              </a:rPr>
              <a:t>	Jasny podział ról.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chemeClr val="bg1"/>
                </a:solidFill>
              </a:rPr>
              <a:t>	Silne przywództwo.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chemeClr val="bg1"/>
                </a:solidFill>
              </a:rPr>
              <a:t>	Umiejętne zarządzanie konfliktami. </a:t>
            </a:r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528" y="6027964"/>
            <a:ext cx="817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Źródło: opracowanie własne na podstawie: Griffiths, </a:t>
            </a:r>
            <a:r>
              <a:rPr lang="pl-PL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Crookes</a:t>
            </a:r>
            <a:r>
              <a:rPr lang="pl-PL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2006. </a:t>
            </a:r>
          </a:p>
        </p:txBody>
      </p:sp>
    </p:spTree>
    <p:extLst>
      <p:ext uri="{BB962C8B-B14F-4D97-AF65-F5344CB8AC3E}">
        <p14:creationId xmlns:p14="http://schemas.microsoft.com/office/powerpoint/2010/main" val="182849794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721252"/>
            <a:ext cx="8229600" cy="411604"/>
          </a:xfrm>
        </p:spPr>
        <p:txBody>
          <a:bodyPr>
            <a:noAutofit/>
          </a:bodyPr>
          <a:lstStyle/>
          <a:p>
            <a:r>
              <a:rPr lang="pl-PL" b="1" dirty="0"/>
              <a:t>Zdrowie psychiczne </a:t>
            </a:r>
            <a:r>
              <a:rPr lang="pl-PL" b="1" dirty="0" smtClean="0"/>
              <a:t>pielęgniarek                     w sytuacjach bezpośredniego zagrożenia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5" y="2574025"/>
            <a:ext cx="8229600" cy="3951319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Pielęgniarki w sytuacji </a:t>
            </a:r>
            <a:r>
              <a:rPr lang="pl-PL" b="1" dirty="0" smtClean="0">
                <a:solidFill>
                  <a:schemeClr val="bg1"/>
                </a:solidFill>
              </a:rPr>
              <a:t>zagrożenia </a:t>
            </a:r>
            <a:r>
              <a:rPr lang="pl-PL" b="1" dirty="0">
                <a:solidFill>
                  <a:schemeClr val="bg1"/>
                </a:solidFill>
              </a:rPr>
              <a:t>często muszą udzielać pomocy psychologicznej osobom </a:t>
            </a:r>
            <a:r>
              <a:rPr lang="pl-PL" b="1" dirty="0" smtClean="0">
                <a:solidFill>
                  <a:schemeClr val="bg1"/>
                </a:solidFill>
              </a:rPr>
              <a:t>                        i </a:t>
            </a:r>
            <a:r>
              <a:rPr lang="pl-PL" b="1" dirty="0">
                <a:solidFill>
                  <a:schemeClr val="bg1"/>
                </a:solidFill>
              </a:rPr>
              <a:t>społecznościom, ale też same mogą odczuwać jej skutki. </a:t>
            </a:r>
            <a:endParaRPr lang="pl-PL" b="1" dirty="0" smtClean="0">
              <a:solidFill>
                <a:schemeClr val="bg1"/>
              </a:solidFill>
            </a:endParaRPr>
          </a:p>
          <a:p>
            <a:r>
              <a:rPr lang="pl-PL" b="1" dirty="0" smtClean="0">
                <a:solidFill>
                  <a:schemeClr val="bg1"/>
                </a:solidFill>
              </a:rPr>
              <a:t>Nie </a:t>
            </a:r>
            <a:r>
              <a:rPr lang="pl-PL" b="1" dirty="0">
                <a:solidFill>
                  <a:schemeClr val="bg1"/>
                </a:solidFill>
              </a:rPr>
              <a:t>chodzi tu tylko o problemy związane bezpośrednio z </a:t>
            </a:r>
            <a:r>
              <a:rPr lang="pl-PL" b="1" dirty="0" smtClean="0">
                <a:solidFill>
                  <a:schemeClr val="bg1"/>
                </a:solidFill>
              </a:rPr>
              <a:t>jego wystąpieniem, </a:t>
            </a:r>
            <a:r>
              <a:rPr lang="pl-PL" b="1" dirty="0">
                <a:solidFill>
                  <a:schemeClr val="bg1"/>
                </a:solidFill>
              </a:rPr>
              <a:t>ale także ryzyko kontaktu z osobami </a:t>
            </a:r>
            <a:r>
              <a:rPr lang="pl-PL" b="1" dirty="0" smtClean="0">
                <a:solidFill>
                  <a:schemeClr val="bg1"/>
                </a:solidFill>
              </a:rPr>
              <a:t>cierpiącymi oraz </a:t>
            </a:r>
            <a:r>
              <a:rPr lang="pl-PL" b="1" dirty="0">
                <a:solidFill>
                  <a:schemeClr val="bg1"/>
                </a:solidFill>
              </a:rPr>
              <a:t>zniszczenie systemu opieki </a:t>
            </a:r>
            <a:r>
              <a:rPr lang="pl-PL" b="1" dirty="0" smtClean="0">
                <a:solidFill>
                  <a:schemeClr val="bg1"/>
                </a:solidFill>
              </a:rPr>
              <a:t>zdrowotnej.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818993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793260"/>
            <a:ext cx="8607900" cy="411604"/>
          </a:xfrm>
        </p:spPr>
        <p:txBody>
          <a:bodyPr>
            <a:noAutofit/>
          </a:bodyPr>
          <a:lstStyle/>
          <a:p>
            <a:r>
              <a:rPr lang="pl-PL" b="1" dirty="0"/>
              <a:t>Podstawowe zasady praktyki zorientowanej na </a:t>
            </a:r>
            <a:r>
              <a:rPr lang="pl-PL" b="1" dirty="0" smtClean="0"/>
              <a:t>wyzdrowienie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5" y="2708920"/>
            <a:ext cx="8229600" cy="3591279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FFF00"/>
                </a:solidFill>
              </a:rPr>
              <a:t>Zmiana </a:t>
            </a:r>
            <a:r>
              <a:rPr lang="pl-PL" b="1" dirty="0">
                <a:solidFill>
                  <a:srgbClr val="FFFF00"/>
                </a:solidFill>
              </a:rPr>
              <a:t>profilu opieki </a:t>
            </a:r>
            <a:r>
              <a:rPr lang="pl-PL" b="1" dirty="0" smtClean="0">
                <a:solidFill>
                  <a:srgbClr val="FFFF00"/>
                </a:solidFill>
              </a:rPr>
              <a:t>psychiatrycznej</a:t>
            </a:r>
            <a:r>
              <a:rPr lang="pl-PL" dirty="0" smtClean="0">
                <a:solidFill>
                  <a:srgbClr val="FFFF00"/>
                </a:solidFill>
              </a:rPr>
              <a:t>.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Odejście </a:t>
            </a:r>
            <a:r>
              <a:rPr lang="pl-PL" dirty="0">
                <a:solidFill>
                  <a:schemeClr val="bg1"/>
                </a:solidFill>
              </a:rPr>
              <a:t>od koncentracji na realizacji procesu </a:t>
            </a:r>
            <a:r>
              <a:rPr lang="pl-PL" dirty="0" smtClean="0">
                <a:solidFill>
                  <a:schemeClr val="bg1"/>
                </a:solidFill>
              </a:rPr>
              <a:t>terapeutycznego i </a:t>
            </a:r>
            <a:r>
              <a:rPr lang="pl-PL" dirty="0">
                <a:solidFill>
                  <a:schemeClr val="bg1"/>
                </a:solidFill>
              </a:rPr>
              <a:t>reagowania na objawy na </a:t>
            </a:r>
            <a:r>
              <a:rPr lang="pl-PL" dirty="0" smtClean="0">
                <a:solidFill>
                  <a:schemeClr val="bg1"/>
                </a:solidFill>
              </a:rPr>
              <a:t>         rzecz </a:t>
            </a:r>
            <a:r>
              <a:rPr lang="pl-PL" dirty="0">
                <a:solidFill>
                  <a:schemeClr val="bg1"/>
                </a:solidFill>
              </a:rPr>
              <a:t>udostępniania zasobów danej społeczności, zwiększających dostęp mieszkańców do życia </a:t>
            </a:r>
            <a:r>
              <a:rPr lang="pl-PL" dirty="0" smtClean="0">
                <a:solidFill>
                  <a:schemeClr val="bg1"/>
                </a:solidFill>
              </a:rPr>
              <a:t>                    i </a:t>
            </a:r>
            <a:r>
              <a:rPr lang="pl-PL" dirty="0">
                <a:solidFill>
                  <a:schemeClr val="bg1"/>
                </a:solidFill>
              </a:rPr>
              <a:t>zasobów społecznych oraz wykorzystywanie dostępnych szans i możliwości.</a:t>
            </a:r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08520" y="6503858"/>
            <a:ext cx="53275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(Opracowano na </a:t>
            </a:r>
            <a:r>
              <a:rPr lang="pl-PL" sz="1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podstawie: </a:t>
            </a:r>
            <a:r>
              <a:rPr lang="pl-PL" sz="1600" b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Stanton</a:t>
            </a:r>
            <a:r>
              <a:rPr lang="pl-PL" sz="1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, </a:t>
            </a:r>
            <a:r>
              <a:rPr lang="pl-PL" sz="1600" b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Tooth</a:t>
            </a:r>
            <a:r>
              <a:rPr lang="pl-PL" sz="1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2008, s. </a:t>
            </a:r>
            <a:r>
              <a:rPr lang="pl-PL" sz="1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23)</a:t>
            </a:r>
            <a:endParaRPr lang="pl-PL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901677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721252"/>
            <a:ext cx="8229600" cy="411604"/>
          </a:xfrm>
        </p:spPr>
        <p:txBody>
          <a:bodyPr>
            <a:noAutofit/>
          </a:bodyPr>
          <a:lstStyle/>
          <a:p>
            <a:r>
              <a:rPr lang="pl-PL" b="1" dirty="0" smtClean="0"/>
              <a:t>Przykład z </a:t>
            </a:r>
            <a:r>
              <a:rPr lang="pl-PL" b="1" dirty="0"/>
              <a:t>Województwa Małopolskiego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5" y="2574025"/>
            <a:ext cx="8229600" cy="3951319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Fragment opinii dotyczącej </a:t>
            </a:r>
            <a:r>
              <a:rPr lang="pl-PL" b="1" dirty="0">
                <a:solidFill>
                  <a:schemeClr val="bg1"/>
                </a:solidFill>
              </a:rPr>
              <a:t>oceny  zasobów </a:t>
            </a:r>
            <a:r>
              <a:rPr lang="pl-PL" b="1" dirty="0" smtClean="0">
                <a:solidFill>
                  <a:schemeClr val="bg1"/>
                </a:solidFill>
              </a:rPr>
              <a:t>                      i </a:t>
            </a:r>
            <a:r>
              <a:rPr lang="pl-PL" b="1" dirty="0">
                <a:solidFill>
                  <a:schemeClr val="bg1"/>
                </a:solidFill>
              </a:rPr>
              <a:t>potrzeb kadrowych w dziedzinie pielęgniarstwa psychiatrycznego na podstawie badań ankietowych </a:t>
            </a:r>
            <a:r>
              <a:rPr lang="pl-PL" b="1" dirty="0" smtClean="0">
                <a:solidFill>
                  <a:schemeClr val="bg1"/>
                </a:solidFill>
              </a:rPr>
              <a:t>obejmujących  </a:t>
            </a:r>
            <a:r>
              <a:rPr lang="pl-PL" b="1" dirty="0">
                <a:solidFill>
                  <a:schemeClr val="bg1"/>
                </a:solidFill>
              </a:rPr>
              <a:t>13 podmiotów leczniczych  działających na terenie Województwa Małopolskiego </a:t>
            </a:r>
            <a:r>
              <a:rPr lang="pl-PL" b="1" dirty="0" smtClean="0">
                <a:solidFill>
                  <a:schemeClr val="bg1"/>
                </a:solidFill>
              </a:rPr>
              <a:t>(Murzyn 2016).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329069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721252"/>
            <a:ext cx="8535892" cy="411604"/>
          </a:xfrm>
        </p:spPr>
        <p:txBody>
          <a:bodyPr>
            <a:noAutofit/>
          </a:bodyPr>
          <a:lstStyle/>
          <a:p>
            <a:r>
              <a:rPr lang="pl-PL" b="1" dirty="0" smtClean="0"/>
              <a:t>Staż pracy 624 pielęgniarek w badanych podmiotach woj. małopolskiego</a:t>
            </a:r>
            <a:endParaRPr lang="pl-PL" b="1" dirty="0"/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1868234811"/>
              </p:ext>
            </p:extLst>
          </p:nvPr>
        </p:nvGraphicFramePr>
        <p:xfrm>
          <a:off x="1115616" y="2708920"/>
          <a:ext cx="6696743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3863343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721252"/>
            <a:ext cx="8535892" cy="411604"/>
          </a:xfrm>
        </p:spPr>
        <p:txBody>
          <a:bodyPr>
            <a:noAutofit/>
          </a:bodyPr>
          <a:lstStyle/>
          <a:p>
            <a:r>
              <a:rPr lang="pl-PL" b="1" dirty="0" smtClean="0"/>
              <a:t>Zgłaszane problemy przez ankietowanych związane ze świadczeniem opieki</a:t>
            </a:r>
            <a:endParaRPr lang="pl-PL" b="1" dirty="0"/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500035" y="2934065"/>
            <a:ext cx="8229600" cy="39513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bg1"/>
                </a:solidFill>
              </a:rPr>
              <a:t>	starzenie się kadr,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bg1"/>
                </a:solidFill>
              </a:rPr>
              <a:t>	absencja chorobowa,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bg1"/>
                </a:solidFill>
              </a:rPr>
              <a:t>	wypalenie zawodowe,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bg1"/>
                </a:solidFill>
              </a:rPr>
              <a:t>	brak personelu,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bg1"/>
                </a:solidFill>
              </a:rPr>
              <a:t>	brak możliwości dodatkowej gratyfikacji personelu </a:t>
            </a:r>
            <a:r>
              <a:rPr lang="pl-PL" dirty="0" smtClean="0">
                <a:solidFill>
                  <a:schemeClr val="bg1"/>
                </a:solidFill>
              </a:rPr>
              <a:t>pielęgniarskiego,</a:t>
            </a:r>
            <a:endParaRPr lang="pl-PL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54243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721252"/>
            <a:ext cx="8535892" cy="411604"/>
          </a:xfrm>
        </p:spPr>
        <p:txBody>
          <a:bodyPr>
            <a:noAutofit/>
          </a:bodyPr>
          <a:lstStyle/>
          <a:p>
            <a:r>
              <a:rPr lang="pl-PL" b="1" dirty="0" smtClean="0"/>
              <a:t>Zgłaszane problemy przez ankietowanych związane ze świadczeniem opieki</a:t>
            </a:r>
            <a:endParaRPr lang="pl-PL" b="1" dirty="0"/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500035" y="2934065"/>
            <a:ext cx="8229600" cy="39513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bg1"/>
                </a:solidFill>
              </a:rPr>
              <a:t>	brak jednolitej dokumentacji,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bg1"/>
                </a:solidFill>
              </a:rPr>
              <a:t>	</a:t>
            </a:r>
            <a:r>
              <a:rPr lang="pl-PL" dirty="0" smtClean="0">
                <a:solidFill>
                  <a:schemeClr val="bg1"/>
                </a:solidFill>
              </a:rPr>
              <a:t>rozbudowane, </a:t>
            </a:r>
            <a:r>
              <a:rPr lang="pl-PL" dirty="0">
                <a:solidFill>
                  <a:schemeClr val="bg1"/>
                </a:solidFill>
              </a:rPr>
              <a:t>obszerne dokumentowanie </a:t>
            </a:r>
            <a:r>
              <a:rPr lang="pl-PL" dirty="0" smtClean="0">
                <a:solidFill>
                  <a:schemeClr val="bg1"/>
                </a:solidFill>
              </a:rPr>
              <a:t>- </a:t>
            </a:r>
            <a:r>
              <a:rPr lang="pl-PL" dirty="0">
                <a:solidFill>
                  <a:schemeClr val="bg1"/>
                </a:solidFill>
              </a:rPr>
              <a:t>pochłaniające czas,</a:t>
            </a: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90072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721252"/>
            <a:ext cx="8535892" cy="411604"/>
          </a:xfrm>
        </p:spPr>
        <p:txBody>
          <a:bodyPr>
            <a:noAutofit/>
          </a:bodyPr>
          <a:lstStyle/>
          <a:p>
            <a:r>
              <a:rPr lang="pl-PL" b="1" dirty="0" smtClean="0"/>
              <a:t>Zgłaszane problemy przez ankietowanych związane ze świadczeniem opieki</a:t>
            </a:r>
            <a:endParaRPr lang="pl-PL" b="1" dirty="0"/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500035" y="2934065"/>
            <a:ext cx="8229600" cy="39513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bg1"/>
                </a:solidFill>
              </a:rPr>
              <a:t>	ustalania minimalnej </a:t>
            </a:r>
            <a:r>
              <a:rPr lang="pl-PL" dirty="0" smtClean="0">
                <a:solidFill>
                  <a:schemeClr val="bg1"/>
                </a:solidFill>
              </a:rPr>
              <a:t>normy, </a:t>
            </a:r>
            <a:r>
              <a:rPr lang="pl-PL" dirty="0">
                <a:solidFill>
                  <a:schemeClr val="bg1"/>
                </a:solidFill>
              </a:rPr>
              <a:t>wliczanie </a:t>
            </a:r>
            <a:r>
              <a:rPr lang="pl-PL" dirty="0" smtClean="0">
                <a:solidFill>
                  <a:schemeClr val="bg1"/>
                </a:solidFill>
              </a:rPr>
              <a:t>pielęgniarek oddziałowych oraz koordynujących,        a także ich zastępców przy jej ustalaniu, </a:t>
            </a:r>
            <a:endParaRPr lang="pl-PL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bg1"/>
                </a:solidFill>
              </a:rPr>
              <a:t>	mała wymiana doświadczeń i integracji wśród pielęgniarek psychiatrycznych </a:t>
            </a:r>
            <a:r>
              <a:rPr lang="pl-PL" dirty="0" smtClean="0">
                <a:solidFill>
                  <a:schemeClr val="bg1"/>
                </a:solidFill>
              </a:rPr>
              <a:t>w </a:t>
            </a:r>
            <a:r>
              <a:rPr lang="pl-PL" dirty="0">
                <a:solidFill>
                  <a:schemeClr val="bg1"/>
                </a:solidFill>
              </a:rPr>
              <a:t>Małopolsce.</a:t>
            </a:r>
          </a:p>
        </p:txBody>
      </p:sp>
    </p:spTree>
    <p:extLst>
      <p:ext uri="{BB962C8B-B14F-4D97-AF65-F5344CB8AC3E}">
        <p14:creationId xmlns:p14="http://schemas.microsoft.com/office/powerpoint/2010/main" val="227863085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433220"/>
            <a:ext cx="8229600" cy="411604"/>
          </a:xfrm>
        </p:spPr>
        <p:txBody>
          <a:bodyPr>
            <a:noAutofit/>
          </a:bodyPr>
          <a:lstStyle/>
          <a:p>
            <a:r>
              <a:rPr lang="pl-PL" b="1" dirty="0" smtClean="0"/>
              <a:t>Podsumowanie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5" y="2384931"/>
            <a:ext cx="8229600" cy="4428445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Tworzenie polityki zdrowia psychicznego to ważne narzędzie reagowania na światowe wskaźniki zachorowalności na choroby psychiczne. Pielęgniarki mają do odegrania ważną rolę, pilnując, aby powstający dokument odpowiadał na potrzeby zdrowotne pacjentów i środowiska lokalnego. 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848328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433220"/>
            <a:ext cx="8229600" cy="411604"/>
          </a:xfrm>
        </p:spPr>
        <p:txBody>
          <a:bodyPr>
            <a:noAutofit/>
          </a:bodyPr>
          <a:lstStyle/>
          <a:p>
            <a:r>
              <a:rPr lang="pl-PL" b="1" dirty="0" smtClean="0"/>
              <a:t>Podsumowanie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5" y="2384931"/>
            <a:ext cx="8229600" cy="4428445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Tradycyjny </a:t>
            </a:r>
            <a:r>
              <a:rPr lang="pl-PL" b="1" dirty="0">
                <a:solidFill>
                  <a:schemeClr val="bg1"/>
                </a:solidFill>
              </a:rPr>
              <a:t>model ograniczał leczenie chorych do szpitali psychiatrycznych, obecnie jednak rośnie zainteresowanie tworzeniem programów środowiskowej opieki </a:t>
            </a:r>
            <a:r>
              <a:rPr lang="pl-PL" b="1" dirty="0" smtClean="0">
                <a:solidFill>
                  <a:schemeClr val="bg1"/>
                </a:solidFill>
              </a:rPr>
              <a:t>psychiatrycznej. </a:t>
            </a:r>
            <a:r>
              <a:rPr lang="pl-PL" b="1" dirty="0">
                <a:solidFill>
                  <a:schemeClr val="bg1"/>
                </a:solidFill>
              </a:rPr>
              <a:t>Stwarza to pielęgniarkom i pozostałym pracownikom opieki psychiatrycznej nowe możliwości. </a:t>
            </a:r>
            <a:r>
              <a:rPr lang="pl-PL" b="1" dirty="0" smtClean="0">
                <a:solidFill>
                  <a:schemeClr val="bg1"/>
                </a:solidFill>
              </a:rPr>
              <a:t> </a:t>
            </a:r>
            <a:endParaRPr lang="pl-PL" b="1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534773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830\Pictures\Obraz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2" y="1628800"/>
            <a:ext cx="9162206" cy="52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>
          <a:xfrm>
            <a:off x="467544" y="3573016"/>
            <a:ext cx="8208912" cy="292732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sz="3200" b="1" dirty="0" smtClean="0">
                <a:solidFill>
                  <a:srgbClr val="FFFF00"/>
                </a:solidFill>
              </a:rPr>
              <a:t>Dziękuję</a:t>
            </a:r>
          </a:p>
          <a:p>
            <a:pPr algn="ctr">
              <a:buNone/>
            </a:pPr>
            <a:endParaRPr lang="pl-PL" sz="26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pl-PL" sz="26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pl-PL" sz="26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pl-PL" sz="2600" b="1" dirty="0" smtClean="0">
                <a:solidFill>
                  <a:schemeClr val="accent2">
                    <a:lumMod val="75000"/>
                  </a:schemeClr>
                </a:solidFill>
              </a:rPr>
              <a:t>Ewa Wilczek-Rużyczka</a:t>
            </a:r>
          </a:p>
          <a:p>
            <a:pPr algn="ctr">
              <a:buNone/>
            </a:pPr>
            <a:r>
              <a:rPr lang="pl-PL" sz="400" b="1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					</a:t>
            </a:r>
            <a:r>
              <a:rPr lang="pl-PL" sz="1600" dirty="0" smtClean="0">
                <a:solidFill>
                  <a:srgbClr val="92D050"/>
                </a:solidFill>
              </a:rPr>
              <a:t>                                             	                                                                                                        ewaroz0@poczta.onet.pl</a:t>
            </a:r>
          </a:p>
          <a:p>
            <a:pPr algn="ctr">
              <a:buNone/>
            </a:pPr>
            <a:endParaRPr lang="pl-PL" sz="1600" b="1" dirty="0" smtClean="0">
              <a:solidFill>
                <a:srgbClr val="92D050"/>
              </a:solidFill>
            </a:endParaRPr>
          </a:p>
          <a:p>
            <a:pPr algn="ctr">
              <a:buNone/>
            </a:pPr>
            <a:endParaRPr lang="pl-PL" b="1" dirty="0" smtClean="0">
              <a:solidFill>
                <a:schemeClr val="bg1"/>
              </a:solidFill>
            </a:endParaRP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19282"/>
      </p:ext>
    </p:extLst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793260"/>
            <a:ext cx="8607900" cy="411604"/>
          </a:xfrm>
        </p:spPr>
        <p:txBody>
          <a:bodyPr>
            <a:noAutofit/>
          </a:bodyPr>
          <a:lstStyle/>
          <a:p>
            <a:r>
              <a:rPr lang="pl-PL" b="1" dirty="0"/>
              <a:t>Podstawowe zasady praktyki zorientowanej na wyzdrowienie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5" y="2708920"/>
            <a:ext cx="8229600" cy="3591279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Realizatorzy </a:t>
            </a:r>
            <a:r>
              <a:rPr lang="pl-PL" dirty="0">
                <a:solidFill>
                  <a:schemeClr val="bg1"/>
                </a:solidFill>
              </a:rPr>
              <a:t>opieki muszą gromadzić informację zwrotną o oferowanych usługach i na jej podstawie wprowadzać </a:t>
            </a:r>
            <a:r>
              <a:rPr lang="pl-PL" dirty="0" smtClean="0">
                <a:solidFill>
                  <a:schemeClr val="bg1"/>
                </a:solidFill>
              </a:rPr>
              <a:t>korzystne </a:t>
            </a:r>
            <a:r>
              <a:rPr lang="pl-PL" dirty="0">
                <a:solidFill>
                  <a:schemeClr val="bg1"/>
                </a:solidFill>
              </a:rPr>
              <a:t>zmiany. </a:t>
            </a:r>
            <a:endParaRPr lang="pl-PL" dirty="0" smtClean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Konieczna </a:t>
            </a:r>
            <a:r>
              <a:rPr lang="pl-PL" dirty="0">
                <a:solidFill>
                  <a:schemeClr val="bg1"/>
                </a:solidFill>
              </a:rPr>
              <a:t>jest współpraca, dzielenie się władzą, obalanie mitów dotyczących wszechwładzy </a:t>
            </a:r>
            <a:r>
              <a:rPr lang="pl-PL" dirty="0" smtClean="0">
                <a:solidFill>
                  <a:schemeClr val="bg1"/>
                </a:solidFill>
              </a:rPr>
              <a:t>                 i </a:t>
            </a:r>
            <a:r>
              <a:rPr lang="pl-PL" dirty="0">
                <a:solidFill>
                  <a:schemeClr val="bg1"/>
                </a:solidFill>
              </a:rPr>
              <a:t>wszechwiedzy pracowników opieki.</a:t>
            </a:r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08520" y="6503858"/>
            <a:ext cx="53275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(Opracowano na </a:t>
            </a:r>
            <a:r>
              <a:rPr lang="pl-PL" sz="1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podstawie: </a:t>
            </a:r>
            <a:r>
              <a:rPr lang="pl-PL" sz="1600" b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Stanton</a:t>
            </a:r>
            <a:r>
              <a:rPr lang="pl-PL" sz="1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, </a:t>
            </a:r>
            <a:r>
              <a:rPr lang="pl-PL" sz="1600" b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Tooth</a:t>
            </a:r>
            <a:r>
              <a:rPr lang="pl-PL" sz="1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2008, s. </a:t>
            </a:r>
            <a:r>
              <a:rPr lang="pl-PL" sz="1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23)</a:t>
            </a:r>
            <a:endParaRPr lang="pl-PL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146998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793260"/>
            <a:ext cx="8607900" cy="411604"/>
          </a:xfrm>
        </p:spPr>
        <p:txBody>
          <a:bodyPr>
            <a:noAutofit/>
          </a:bodyPr>
          <a:lstStyle/>
          <a:p>
            <a:r>
              <a:rPr lang="pl-PL" b="1" dirty="0"/>
              <a:t>Podstawowe zasady praktyki zorientowanej na wyzdrowienie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5" y="2666939"/>
            <a:ext cx="8229600" cy="3930413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Opieka </a:t>
            </a:r>
            <a:r>
              <a:rPr lang="pl-PL" dirty="0">
                <a:solidFill>
                  <a:schemeClr val="bg1"/>
                </a:solidFill>
              </a:rPr>
              <a:t>psychiatryczna musi akceptować fakt, że bycie aktywnym obywatelem i członkiem społeczeństwa jest warunkiem powrotu do zdrowia – a nie odwrotnie (bycie </a:t>
            </a:r>
            <a:r>
              <a:rPr lang="pl-PL" dirty="0" smtClean="0">
                <a:solidFill>
                  <a:schemeClr val="bg1"/>
                </a:solidFill>
              </a:rPr>
              <a:t>zdrowym psychicznie </a:t>
            </a:r>
            <a:r>
              <a:rPr lang="pl-PL" dirty="0">
                <a:solidFill>
                  <a:schemeClr val="bg1"/>
                </a:solidFill>
              </a:rPr>
              <a:t>warunkuje </a:t>
            </a:r>
            <a:r>
              <a:rPr lang="pl-PL" dirty="0" smtClean="0">
                <a:solidFill>
                  <a:schemeClr val="bg1"/>
                </a:solidFill>
              </a:rPr>
              <a:t>korzystanie z </a:t>
            </a:r>
            <a:r>
              <a:rPr lang="pl-PL" dirty="0">
                <a:solidFill>
                  <a:schemeClr val="bg1"/>
                </a:solidFill>
              </a:rPr>
              <a:t>praw obywatelskich</a:t>
            </a:r>
            <a:r>
              <a:rPr lang="pl-PL" dirty="0" smtClean="0">
                <a:solidFill>
                  <a:schemeClr val="bg1"/>
                </a:solidFill>
              </a:rPr>
              <a:t>).</a:t>
            </a:r>
          </a:p>
          <a:p>
            <a:endParaRPr lang="pl-PL" sz="1200" dirty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Pracownicy </a:t>
            </a:r>
            <a:r>
              <a:rPr lang="pl-PL" dirty="0">
                <a:solidFill>
                  <a:schemeClr val="bg1"/>
                </a:solidFill>
              </a:rPr>
              <a:t>opieki </a:t>
            </a:r>
            <a:r>
              <a:rPr lang="pl-PL" dirty="0" smtClean="0">
                <a:solidFill>
                  <a:schemeClr val="bg1"/>
                </a:solidFill>
              </a:rPr>
              <a:t>psychiatrycznej </a:t>
            </a:r>
            <a:r>
              <a:rPr lang="pl-PL" dirty="0">
                <a:solidFill>
                  <a:schemeClr val="bg1"/>
                </a:solidFill>
              </a:rPr>
              <a:t>nie muszą mieć dostępu do różnych form pomocy oferowanych pacjentom przez społeczność lokalną.</a:t>
            </a:r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08520" y="6503858"/>
            <a:ext cx="53275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(Opracowano na </a:t>
            </a:r>
            <a:r>
              <a:rPr lang="pl-PL" sz="1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podstawie: </a:t>
            </a:r>
            <a:r>
              <a:rPr lang="pl-PL" sz="1600" b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Stanton</a:t>
            </a:r>
            <a:r>
              <a:rPr lang="pl-PL" sz="1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, </a:t>
            </a:r>
            <a:r>
              <a:rPr lang="pl-PL" sz="1600" b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Tooth</a:t>
            </a:r>
            <a:r>
              <a:rPr lang="pl-PL" sz="1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2008, s. </a:t>
            </a:r>
            <a:r>
              <a:rPr lang="pl-PL" sz="1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23)</a:t>
            </a:r>
            <a:endParaRPr lang="pl-PL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333306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433220"/>
            <a:ext cx="8229600" cy="411604"/>
          </a:xfrm>
        </p:spPr>
        <p:txBody>
          <a:bodyPr>
            <a:noAutofit/>
          </a:bodyPr>
          <a:lstStyle/>
          <a:p>
            <a:r>
              <a:rPr lang="pl-PL" b="1" dirty="0"/>
              <a:t>Pielęgniarki psychiatryczne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5" y="2285993"/>
            <a:ext cx="8229600" cy="4428445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Pielęgniarki psychiatryczne </a:t>
            </a:r>
            <a:r>
              <a:rPr lang="pl-PL" dirty="0">
                <a:solidFill>
                  <a:schemeClr val="bg1"/>
                </a:solidFill>
              </a:rPr>
              <a:t>to ważni członkowie zespołu sprawującego opiekę nad </a:t>
            </a:r>
            <a:r>
              <a:rPr lang="pl-PL" dirty="0" smtClean="0">
                <a:solidFill>
                  <a:schemeClr val="bg1"/>
                </a:solidFill>
              </a:rPr>
              <a:t>osobami                       z problemami zdrowia psychicznego. Często </a:t>
            </a:r>
            <a:r>
              <a:rPr lang="pl-PL" dirty="0">
                <a:solidFill>
                  <a:schemeClr val="bg1"/>
                </a:solidFill>
              </a:rPr>
              <a:t>stanowią </a:t>
            </a:r>
            <a:r>
              <a:rPr lang="pl-PL" dirty="0" smtClean="0">
                <a:solidFill>
                  <a:schemeClr val="bg1"/>
                </a:solidFill>
              </a:rPr>
              <a:t>one </a:t>
            </a:r>
            <a:r>
              <a:rPr lang="pl-PL" dirty="0">
                <a:solidFill>
                  <a:schemeClr val="bg1"/>
                </a:solidFill>
              </a:rPr>
              <a:t>proporcjonalnie największą grupę w takim zespole, współpracując z psychiatrami, </a:t>
            </a:r>
            <a:r>
              <a:rPr lang="pl-PL" dirty="0" smtClean="0">
                <a:solidFill>
                  <a:schemeClr val="bg1"/>
                </a:solidFill>
              </a:rPr>
              <a:t>psychologami, pracownikami </a:t>
            </a:r>
            <a:r>
              <a:rPr lang="pl-PL" dirty="0">
                <a:solidFill>
                  <a:schemeClr val="bg1"/>
                </a:solidFill>
              </a:rPr>
              <a:t>społecznymi i innymi przedstawicielami zawodów </a:t>
            </a:r>
            <a:r>
              <a:rPr lang="pl-PL" dirty="0" smtClean="0">
                <a:solidFill>
                  <a:schemeClr val="bg1"/>
                </a:solidFill>
              </a:rPr>
              <a:t>medycznych.</a:t>
            </a:r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553598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433220"/>
            <a:ext cx="8229600" cy="411604"/>
          </a:xfrm>
        </p:spPr>
        <p:txBody>
          <a:bodyPr>
            <a:noAutofit/>
          </a:bodyPr>
          <a:lstStyle/>
          <a:p>
            <a:r>
              <a:rPr lang="pl-PL" b="1" dirty="0"/>
              <a:t>Pielęgniarki psychiatryczne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5" y="2285993"/>
            <a:ext cx="8229600" cy="4428445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Ogromną </a:t>
            </a:r>
            <a:r>
              <a:rPr lang="pl-PL" dirty="0">
                <a:solidFill>
                  <a:schemeClr val="bg1"/>
                </a:solidFill>
              </a:rPr>
              <a:t>rolę w takiej opiece odgrywają też członkowie rodzin chorych i inne osoby niosące pomoc. Ale należy pamiętać, że członkiem zespołu jest też sama osoba chora – </a:t>
            </a:r>
            <a:r>
              <a:rPr lang="pl-PL" dirty="0" smtClean="0">
                <a:solidFill>
                  <a:schemeClr val="bg1"/>
                </a:solidFill>
              </a:rPr>
              <a:t>jako, </a:t>
            </a:r>
            <a:r>
              <a:rPr lang="pl-PL" dirty="0">
                <a:solidFill>
                  <a:schemeClr val="bg1"/>
                </a:solidFill>
              </a:rPr>
              <a:t>że jest ona ekspertem w zakresie swojego stanu </a:t>
            </a:r>
            <a:r>
              <a:rPr lang="pl-PL" dirty="0" smtClean="0">
                <a:solidFill>
                  <a:schemeClr val="bg1"/>
                </a:solidFill>
              </a:rPr>
              <a:t>zdrowia psychicznego.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539575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433220"/>
            <a:ext cx="8229600" cy="411604"/>
          </a:xfrm>
        </p:spPr>
        <p:txBody>
          <a:bodyPr>
            <a:noAutofit/>
          </a:bodyPr>
          <a:lstStyle/>
          <a:p>
            <a:r>
              <a:rPr lang="pl-PL" b="1" dirty="0"/>
              <a:t>Pielęgniarki psychiatryczne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5" y="2285993"/>
            <a:ext cx="8229600" cy="4428445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Pielęgniarki pracujące z chorymi psychicznie muszą mieć świadomość wpływu stygmatyzacji i starać się zapewnić wszystkim chorym </a:t>
            </a:r>
            <a:r>
              <a:rPr lang="pl-PL" dirty="0" smtClean="0">
                <a:solidFill>
                  <a:schemeClr val="bg1"/>
                </a:solidFill>
              </a:rPr>
              <a:t>opiekę </a:t>
            </a:r>
            <a:r>
              <a:rPr lang="pl-PL" dirty="0">
                <a:solidFill>
                  <a:schemeClr val="bg1"/>
                </a:solidFill>
              </a:rPr>
              <a:t>realizowaną we właściwym </a:t>
            </a:r>
            <a:r>
              <a:rPr lang="pl-PL" dirty="0" smtClean="0">
                <a:solidFill>
                  <a:schemeClr val="bg1"/>
                </a:solidFill>
              </a:rPr>
              <a:t>czasie i w odpowiedni sposób.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755662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433220"/>
            <a:ext cx="8229600" cy="411604"/>
          </a:xfrm>
        </p:spPr>
        <p:txBody>
          <a:bodyPr>
            <a:noAutofit/>
          </a:bodyPr>
          <a:lstStyle/>
          <a:p>
            <a:r>
              <a:rPr lang="pl-PL" b="1" dirty="0"/>
              <a:t>Pielęgniarki psychiatryczne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5" y="2285993"/>
            <a:ext cx="8229600" cy="4428445"/>
          </a:xfrm>
        </p:spPr>
        <p:txBody>
          <a:bodyPr>
            <a:normAutofit fontScale="92500" lnSpcReduction="10000"/>
          </a:bodyPr>
          <a:lstStyle/>
          <a:p>
            <a:r>
              <a:rPr lang="pl-PL" sz="3000" b="1" dirty="0">
                <a:solidFill>
                  <a:srgbClr val="FFFF00"/>
                </a:solidFill>
              </a:rPr>
              <a:t>Pielęgniarki psychiatryczne stają w swojej pracy przed wieloma </a:t>
            </a:r>
            <a:r>
              <a:rPr lang="pl-PL" sz="3000" b="1" dirty="0" smtClean="0">
                <a:solidFill>
                  <a:srgbClr val="FFFF00"/>
                </a:solidFill>
              </a:rPr>
              <a:t>wyzwaniami - </a:t>
            </a:r>
            <a:r>
              <a:rPr lang="pl-PL" sz="3000" b="1" dirty="0">
                <a:solidFill>
                  <a:srgbClr val="FFFF00"/>
                </a:solidFill>
              </a:rPr>
              <a:t>na </a:t>
            </a:r>
            <a:r>
              <a:rPr lang="pl-PL" sz="3000" b="1" dirty="0" smtClean="0">
                <a:solidFill>
                  <a:srgbClr val="FFFF00"/>
                </a:solidFill>
              </a:rPr>
              <a:t>przykład: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bg1"/>
                </a:solidFill>
              </a:rPr>
              <a:t>związanymi </a:t>
            </a:r>
            <a:r>
              <a:rPr lang="pl-PL" dirty="0">
                <a:solidFill>
                  <a:schemeClr val="bg1"/>
                </a:solidFill>
              </a:rPr>
              <a:t>ze zdobywaniem środków i narzędzi niezbędnych w </a:t>
            </a:r>
            <a:r>
              <a:rPr lang="pl-PL" dirty="0" smtClean="0">
                <a:solidFill>
                  <a:schemeClr val="bg1"/>
                </a:solidFill>
              </a:rPr>
              <a:t>opiece,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bg1"/>
                </a:solidFill>
              </a:rPr>
              <a:t>radzeniem </a:t>
            </a:r>
            <a:r>
              <a:rPr lang="pl-PL" dirty="0">
                <a:solidFill>
                  <a:schemeClr val="bg1"/>
                </a:solidFill>
              </a:rPr>
              <a:t>sobie w trudnych sytuacjach </a:t>
            </a:r>
            <a:r>
              <a:rPr lang="pl-PL" dirty="0" smtClean="0">
                <a:solidFill>
                  <a:schemeClr val="bg1"/>
                </a:solidFill>
              </a:rPr>
              <a:t>oraz agresją słowną i fizyczną,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bg1"/>
                </a:solidFill>
              </a:rPr>
              <a:t>zwalczaniem </a:t>
            </a:r>
            <a:r>
              <a:rPr lang="pl-PL" dirty="0">
                <a:solidFill>
                  <a:schemeClr val="bg1"/>
                </a:solidFill>
              </a:rPr>
              <a:t>stygmatyzacji i dyskryminacji </a:t>
            </a:r>
            <a:r>
              <a:rPr lang="pl-PL" dirty="0" smtClean="0">
                <a:solidFill>
                  <a:schemeClr val="bg1"/>
                </a:solidFill>
              </a:rPr>
              <a:t>społecznej,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bg1"/>
                </a:solidFill>
              </a:rPr>
              <a:t>realizowaniem </a:t>
            </a:r>
            <a:r>
              <a:rPr lang="pl-PL" dirty="0">
                <a:solidFill>
                  <a:schemeClr val="bg1"/>
                </a:solidFill>
              </a:rPr>
              <a:t>opieki w bardzo trudnych </a:t>
            </a:r>
            <a:r>
              <a:rPr lang="pl-PL" dirty="0" smtClean="0">
                <a:solidFill>
                  <a:schemeClr val="bg1"/>
                </a:solidFill>
              </a:rPr>
              <a:t>warunkach przy nadmiernym obciążeniu i nie wystarczającej obsadzie pielęgniarskiej. 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25881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433220"/>
            <a:ext cx="8229600" cy="411604"/>
          </a:xfrm>
        </p:spPr>
        <p:txBody>
          <a:bodyPr>
            <a:noAutofit/>
          </a:bodyPr>
          <a:lstStyle/>
          <a:p>
            <a:r>
              <a:rPr lang="pl-PL" b="1" dirty="0"/>
              <a:t>Pielęgniarki psychiatryczne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5" y="2285993"/>
            <a:ext cx="8229600" cy="45720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3000" b="1" dirty="0">
                <a:solidFill>
                  <a:srgbClr val="FFFF00"/>
                </a:solidFill>
              </a:rPr>
              <a:t>Pielęgniarki </a:t>
            </a:r>
            <a:r>
              <a:rPr lang="pl-PL" sz="3000" b="1" dirty="0" smtClean="0">
                <a:solidFill>
                  <a:srgbClr val="FFFF00"/>
                </a:solidFill>
              </a:rPr>
              <a:t>psychiatryczne mają </a:t>
            </a:r>
            <a:r>
              <a:rPr lang="pl-PL" sz="3000" b="1" dirty="0">
                <a:solidFill>
                  <a:srgbClr val="FFFF00"/>
                </a:solidFill>
              </a:rPr>
              <a:t>do odegrania ważną rolę. </a:t>
            </a:r>
            <a:r>
              <a:rPr lang="pl-PL" sz="3000" b="1" dirty="0" smtClean="0">
                <a:solidFill>
                  <a:srgbClr val="FFFF00"/>
                </a:solidFill>
              </a:rPr>
              <a:t>Autorzy opracowania Atlas: </a:t>
            </a:r>
            <a:r>
              <a:rPr lang="pl-PL" sz="3000" b="1" dirty="0" err="1">
                <a:solidFill>
                  <a:srgbClr val="FFFF00"/>
                </a:solidFill>
              </a:rPr>
              <a:t>Nurses</a:t>
            </a:r>
            <a:r>
              <a:rPr lang="pl-PL" sz="3000" b="1" dirty="0">
                <a:solidFill>
                  <a:srgbClr val="FFFF00"/>
                </a:solidFill>
              </a:rPr>
              <a:t> in </a:t>
            </a:r>
            <a:r>
              <a:rPr lang="pl-PL" sz="3000" b="1" dirty="0" err="1">
                <a:solidFill>
                  <a:srgbClr val="FFFF00"/>
                </a:solidFill>
              </a:rPr>
              <a:t>Mental</a:t>
            </a:r>
            <a:r>
              <a:rPr lang="pl-PL" sz="3000" b="1" dirty="0">
                <a:solidFill>
                  <a:srgbClr val="FFFF00"/>
                </a:solidFill>
              </a:rPr>
              <a:t> </a:t>
            </a:r>
            <a:r>
              <a:rPr lang="pl-PL" sz="3000" b="1" dirty="0" err="1">
                <a:solidFill>
                  <a:srgbClr val="FFFF00"/>
                </a:solidFill>
              </a:rPr>
              <a:t>Health</a:t>
            </a:r>
            <a:r>
              <a:rPr lang="pl-PL" sz="3000" b="1" dirty="0">
                <a:solidFill>
                  <a:srgbClr val="FFFF00"/>
                </a:solidFill>
              </a:rPr>
              <a:t> WHO </a:t>
            </a:r>
            <a:r>
              <a:rPr lang="pl-PL" sz="2200" b="1" dirty="0">
                <a:solidFill>
                  <a:srgbClr val="FFFF00"/>
                </a:solidFill>
              </a:rPr>
              <a:t>(WHO 2007a, s. 51-52) </a:t>
            </a:r>
            <a:r>
              <a:rPr lang="pl-PL" sz="3000" b="1" dirty="0" smtClean="0">
                <a:solidFill>
                  <a:srgbClr val="FFFF00"/>
                </a:solidFill>
              </a:rPr>
              <a:t>zwracają </a:t>
            </a:r>
            <a:r>
              <a:rPr lang="pl-PL" sz="3000" b="1" dirty="0">
                <a:solidFill>
                  <a:srgbClr val="FFFF00"/>
                </a:solidFill>
              </a:rPr>
              <a:t>uwagę </a:t>
            </a:r>
            <a:r>
              <a:rPr lang="pl-PL" sz="3000" b="1" dirty="0" smtClean="0">
                <a:solidFill>
                  <a:srgbClr val="FFFF00"/>
                </a:solidFill>
              </a:rPr>
              <a:t>na:</a:t>
            </a:r>
          </a:p>
          <a:p>
            <a:pPr marL="0" indent="0">
              <a:buNone/>
            </a:pPr>
            <a:endParaRPr lang="pl-PL" sz="6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pl-PL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) docenienie pielęgniarek jako podstawowej kategorii pracowników opieki psychiatrycznej; </a:t>
            </a:r>
            <a:endParaRPr lang="pl-PL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b) zapewnienie </a:t>
            </a:r>
            <a:r>
              <a:rPr lang="pl-PL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odpowiedniej liczby wyszkolonych pielęgniarek; </a:t>
            </a:r>
            <a:endParaRPr lang="pl-PL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</a:t>
            </a:r>
            <a:r>
              <a:rPr lang="pl-P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 włączenie zagadnień zdrowia psychicznego  </a:t>
            </a:r>
            <a:r>
              <a:rPr lang="pl-PL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do </a:t>
            </a:r>
            <a:r>
              <a:rPr lang="pl-P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programów kształcenia </a:t>
            </a:r>
            <a:r>
              <a:rPr lang="pl-PL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zawodowego i </a:t>
            </a:r>
            <a:r>
              <a:rPr lang="pl-P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podyplomowego. </a:t>
            </a:r>
          </a:p>
        </p:txBody>
      </p:sp>
      <p:sp>
        <p:nvSpPr>
          <p:cNvPr id="4" name="Prostokąt 3"/>
          <p:cNvSpPr/>
          <p:nvPr/>
        </p:nvSpPr>
        <p:spPr>
          <a:xfrm>
            <a:off x="5436096" y="6597352"/>
            <a:ext cx="3707904" cy="2462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D09622"/>
                </a:solidFill>
              </a:rPr>
              <a:t> </a:t>
            </a:r>
            <a:r>
              <a:rPr lang="pl-PL" sz="1000" b="1" dirty="0">
                <a:solidFill>
                  <a:srgbClr val="D09622"/>
                </a:solidFill>
              </a:rPr>
              <a:t>I KONGRES ZDROWIA PSYCHICZNEGO; Warszawa; 8 maja 2017 r.</a:t>
            </a:r>
            <a:endParaRPr lang="pl-PL" sz="1000" dirty="0">
              <a:solidFill>
                <a:srgbClr val="D096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899508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6494</TotalTime>
  <Words>1501</Words>
  <Application>Microsoft Office PowerPoint</Application>
  <PresentationFormat>Pokaz na ekranie (4:3)</PresentationFormat>
  <Paragraphs>180</Paragraphs>
  <Slides>27</Slides>
  <Notes>25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Office Theme</vt:lpstr>
      <vt:lpstr>Wyzwania stojące przed pielęgniarkami psychiatrycznymi</vt:lpstr>
      <vt:lpstr>Podstawowe zasady praktyki zorientowanej na wyzdrowienie </vt:lpstr>
      <vt:lpstr>Podstawowe zasady praktyki zorientowanej na wyzdrowienie</vt:lpstr>
      <vt:lpstr>Podstawowe zasady praktyki zorientowanej na wyzdrowienie</vt:lpstr>
      <vt:lpstr>Pielęgniarki psychiatryczne</vt:lpstr>
      <vt:lpstr>Pielęgniarki psychiatryczne</vt:lpstr>
      <vt:lpstr>Pielęgniarki psychiatryczne</vt:lpstr>
      <vt:lpstr>Pielęgniarki psychiatryczne</vt:lpstr>
      <vt:lpstr>Pielęgniarki psychiatryczne</vt:lpstr>
      <vt:lpstr>Planowanie zasobów ludzkich                          w pielęgniarstwie psychiatrycznym</vt:lpstr>
      <vt:lpstr>Planowanie zasobów ludzkich                          w pielęgniarstwie psychiatrycznym</vt:lpstr>
      <vt:lpstr>Proces planowania kapitału społecznego</vt:lpstr>
      <vt:lpstr>Planowanie zasobów ludzkich                          w pielęgniarstwie psychiatrycznym</vt:lpstr>
      <vt:lpstr>Planowanie zasobów ludzkich                          w pielęgniarstwie psychiatrycznym</vt:lpstr>
      <vt:lpstr>Planowanie zasobów ludzkich                          w pielęgniarstwie psychiatrycznym</vt:lpstr>
      <vt:lpstr>Planowanie zasobów ludzkich                          w pielęgniarstwie psychiatrycznym</vt:lpstr>
      <vt:lpstr>Najważniejsze problemy związane                       z zarządzaniem zasobami ludzkimi</vt:lpstr>
      <vt:lpstr>Czynniki wpływające na skuteczność zespołów multidyscyplinarnych</vt:lpstr>
      <vt:lpstr>Zdrowie psychiczne pielęgniarek                     w sytuacjach bezpośredniego zagrożenia</vt:lpstr>
      <vt:lpstr>Przykład z Województwa Małopolskiego </vt:lpstr>
      <vt:lpstr>Staż pracy 624 pielęgniarek w badanych podmiotach woj. małopolskiego</vt:lpstr>
      <vt:lpstr>Zgłaszane problemy przez ankietowanych związane ze świadczeniem opieki</vt:lpstr>
      <vt:lpstr>Zgłaszane problemy przez ankietowanych związane ze świadczeniem opieki</vt:lpstr>
      <vt:lpstr>Zgłaszane problemy przez ankietowanych związane ze świadczeniem opieki</vt:lpstr>
      <vt:lpstr>Podsumowanie</vt:lpstr>
      <vt:lpstr>Podsumowanie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Czesław Czabała</cp:lastModifiedBy>
  <cp:revision>544</cp:revision>
  <dcterms:created xsi:type="dcterms:W3CDTF">2013-08-21T19:17:07Z</dcterms:created>
  <dcterms:modified xsi:type="dcterms:W3CDTF">2017-05-06T17:39:22Z</dcterms:modified>
</cp:coreProperties>
</file>